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7" r:id="rId5"/>
  </p:sldMasterIdLst>
  <p:notesMasterIdLst>
    <p:notesMasterId r:id="rId37"/>
  </p:notesMasterIdLst>
  <p:sldIdLst>
    <p:sldId id="257" r:id="rId6"/>
    <p:sldId id="267" r:id="rId7"/>
    <p:sldId id="266" r:id="rId8"/>
    <p:sldId id="269" r:id="rId9"/>
    <p:sldId id="272" r:id="rId10"/>
    <p:sldId id="360" r:id="rId11"/>
    <p:sldId id="361" r:id="rId12"/>
    <p:sldId id="688" r:id="rId13"/>
    <p:sldId id="689" r:id="rId14"/>
    <p:sldId id="678" r:id="rId15"/>
    <p:sldId id="714" r:id="rId16"/>
    <p:sldId id="679" r:id="rId17"/>
    <p:sldId id="719" r:id="rId18"/>
    <p:sldId id="682" r:id="rId19"/>
    <p:sldId id="681" r:id="rId20"/>
    <p:sldId id="715" r:id="rId21"/>
    <p:sldId id="717" r:id="rId22"/>
    <p:sldId id="697" r:id="rId23"/>
    <p:sldId id="698" r:id="rId24"/>
    <p:sldId id="718" r:id="rId25"/>
    <p:sldId id="701" r:id="rId26"/>
    <p:sldId id="702" r:id="rId27"/>
    <p:sldId id="691" r:id="rId28"/>
    <p:sldId id="700" r:id="rId29"/>
    <p:sldId id="690" r:id="rId30"/>
    <p:sldId id="720" r:id="rId31"/>
    <p:sldId id="716" r:id="rId32"/>
    <p:sldId id="270" r:id="rId33"/>
    <p:sldId id="268" r:id="rId34"/>
    <p:sldId id="271" r:id="rId35"/>
    <p:sldId id="259"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402A20B-B5E5-EDB6-1327-6A946E6BE05B}" name="AECIM - Yaneiza Méndez" initials="AM" userId="S::irc4_aecim.org#ext#@isoadm.onmicrosoft.com::a0be2dfd-8ada-4631-9e14-2bdff1363425" providerId="AD"/>
  <p188:author id="{EB71E667-54A0-AF0B-1B76-89FF337DF9EA}" name="Janina Belke" initials="JB" userId="S::Belke@bwcon.de::b516ea4a-88aa-4801-b57e-0de4dbd3edf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B39B"/>
    <a:srgbClr val="FFFFFF"/>
    <a:srgbClr val="284998"/>
    <a:srgbClr val="D3FCFD"/>
    <a:srgbClr val="244696"/>
    <a:srgbClr val="808080"/>
    <a:srgbClr val="2E4F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939AFD7-19CF-DB3C-0294-FF1B127C8F05}" v="12" dt="2024-03-04T12:12:11.7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42" Type="http://schemas.microsoft.com/office/2015/10/relationships/revisionInfo" Target="revisionInfo.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microsoft.com/office/2018/10/relationships/authors" Target="author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diagrams/_rels/data2.xml.rels><?xml version="1.0" encoding="UTF-8" standalone="yes"?>
<Relationships xmlns="http://schemas.openxmlformats.org/package/2006/relationships"><Relationship Id="rId1" Type="http://schemas.openxmlformats.org/officeDocument/2006/relationships/hyperlink" Target="https://mind4machines.eu/accelerator-program/accelerator-profgramme-private-area/coaching-2/"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mind4machines.eu/accelerator-program/accelerator-profgramme-private-area/coaching-2/"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13ACBFC-FE9A-4FED-9D7A-DDFEDF66D19B}" type="doc">
      <dgm:prSet loTypeId="urn:microsoft.com/office/officeart/2008/layout/AlternatingHexagons" loCatId="list" qsTypeId="urn:microsoft.com/office/officeart/2005/8/quickstyle/simple1" qsCatId="simple" csTypeId="urn:microsoft.com/office/officeart/2005/8/colors/colorful5" csCatId="colorful" phldr="1"/>
      <dgm:spPr/>
      <dgm:t>
        <a:bodyPr/>
        <a:lstStyle/>
        <a:p>
          <a:endParaRPr lang="de-DE"/>
        </a:p>
      </dgm:t>
    </dgm:pt>
    <dgm:pt modelId="{1B549184-190A-4287-B2BC-37A0F546B0DA}">
      <dgm:prSet phldrT="[Text]" custT="1"/>
      <dgm:spPr/>
      <dgm:t>
        <a:bodyPr/>
        <a:lstStyle/>
        <a:p>
          <a:r>
            <a:rPr lang="de-DE" sz="1400" b="1" dirty="0">
              <a:latin typeface="Open Sans" panose="020B0606030504020204" pitchFamily="34" charset="0"/>
              <a:ea typeface="Open Sans" panose="020B0606030504020204" pitchFamily="34" charset="0"/>
              <a:cs typeface="Open Sans" panose="020B0606030504020204" pitchFamily="34" charset="0"/>
            </a:rPr>
            <a:t>Intro of the Front Runner</a:t>
          </a:r>
          <a:br>
            <a:rPr lang="de-DE" sz="1400" b="1" dirty="0">
              <a:latin typeface="Open Sans" panose="020B0606030504020204" pitchFamily="34" charset="0"/>
              <a:ea typeface="Open Sans" panose="020B0606030504020204" pitchFamily="34" charset="0"/>
              <a:cs typeface="Open Sans" panose="020B0606030504020204" pitchFamily="34" charset="0"/>
            </a:rPr>
          </a:br>
          <a:r>
            <a:rPr lang="de-DE" sz="1400" b="1" dirty="0">
              <a:latin typeface="Open Sans" panose="020B0606030504020204" pitchFamily="34" charset="0"/>
              <a:ea typeface="Open Sans" panose="020B0606030504020204" pitchFamily="34" charset="0"/>
              <a:cs typeface="Open Sans" panose="020B0606030504020204" pitchFamily="34" charset="0"/>
            </a:rPr>
            <a:t>(5 min.)</a:t>
          </a:r>
        </a:p>
      </dgm:t>
    </dgm:pt>
    <dgm:pt modelId="{EDC21115-2730-45A7-99DF-59528FE720AD}" type="parTrans" cxnId="{AB3AD778-CC5B-4E6D-B740-2194DB2C834B}">
      <dgm:prSet/>
      <dgm:spPr/>
      <dgm:t>
        <a:bodyPr/>
        <a:lstStyle/>
        <a:p>
          <a:endParaRPr lang="de-DE" sz="1600">
            <a:latin typeface="Open Sans" panose="020B0606030504020204" pitchFamily="34" charset="0"/>
            <a:ea typeface="Open Sans" panose="020B0606030504020204" pitchFamily="34" charset="0"/>
            <a:cs typeface="Open Sans" panose="020B0606030504020204" pitchFamily="34" charset="0"/>
          </a:endParaRPr>
        </a:p>
      </dgm:t>
    </dgm:pt>
    <dgm:pt modelId="{528F4991-69C8-42CE-845E-1971F6CCC732}" type="sibTrans" cxnId="{AB3AD778-CC5B-4E6D-B740-2194DB2C834B}">
      <dgm:prSet custT="1"/>
      <dgm:spPr/>
      <dgm:t>
        <a:bodyPr/>
        <a:lstStyle/>
        <a:p>
          <a:r>
            <a:rPr lang="de-DE" sz="1400" b="1" dirty="0">
              <a:latin typeface="Open Sans" panose="020B0606030504020204" pitchFamily="34" charset="0"/>
              <a:ea typeface="Open Sans" panose="020B0606030504020204" pitchFamily="34" charset="0"/>
              <a:cs typeface="Open Sans" panose="020B0606030504020204" pitchFamily="34" charset="0"/>
            </a:rPr>
            <a:t>Welcome</a:t>
          </a:r>
          <a:br>
            <a:rPr lang="de-DE" sz="1400" b="1" dirty="0">
              <a:latin typeface="Open Sans" panose="020B0606030504020204" pitchFamily="34" charset="0"/>
              <a:ea typeface="Open Sans" panose="020B0606030504020204" pitchFamily="34" charset="0"/>
              <a:cs typeface="Open Sans" panose="020B0606030504020204" pitchFamily="34" charset="0"/>
            </a:rPr>
          </a:br>
          <a:r>
            <a:rPr lang="de-DE" sz="1400" b="1" dirty="0">
              <a:latin typeface="Open Sans" panose="020B0606030504020204" pitchFamily="34" charset="0"/>
              <a:ea typeface="Open Sans" panose="020B0606030504020204" pitchFamily="34" charset="0"/>
              <a:cs typeface="Open Sans" panose="020B0606030504020204" pitchFamily="34" charset="0"/>
            </a:rPr>
            <a:t>(3 min.)</a:t>
          </a:r>
        </a:p>
      </dgm:t>
    </dgm:pt>
    <dgm:pt modelId="{9C425279-20E4-4FB1-8848-A5832D7C53EA}">
      <dgm:prSet phldrT="[Text]" custT="1"/>
      <dgm:spPr/>
      <dgm:t>
        <a:bodyPr/>
        <a:lstStyle/>
        <a:p>
          <a:r>
            <a:rPr lang="de-DE" sz="1400" b="1" dirty="0">
              <a:latin typeface="Open Sans" panose="020B0606030504020204" pitchFamily="34" charset="0"/>
              <a:ea typeface="Open Sans" panose="020B0606030504020204" pitchFamily="34" charset="0"/>
              <a:cs typeface="Open Sans" panose="020B0606030504020204" pitchFamily="34" charset="0"/>
            </a:rPr>
            <a:t>Impuls</a:t>
          </a:r>
          <a:br>
            <a:rPr lang="de-DE" sz="1400" b="1" dirty="0">
              <a:latin typeface="Open Sans" panose="020B0606030504020204" pitchFamily="34" charset="0"/>
              <a:ea typeface="Open Sans" panose="020B0606030504020204" pitchFamily="34" charset="0"/>
              <a:cs typeface="Open Sans" panose="020B0606030504020204" pitchFamily="34" charset="0"/>
            </a:rPr>
          </a:br>
          <a:r>
            <a:rPr lang="de-DE" sz="1400" b="1" dirty="0">
              <a:latin typeface="Open Sans" panose="020B0606030504020204" pitchFamily="34" charset="0"/>
              <a:ea typeface="Open Sans" panose="020B0606030504020204" pitchFamily="34" charset="0"/>
              <a:cs typeface="Open Sans" panose="020B0606030504020204" pitchFamily="34" charset="0"/>
            </a:rPr>
            <a:t>(20 min.)</a:t>
          </a:r>
        </a:p>
      </dgm:t>
    </dgm:pt>
    <dgm:pt modelId="{75D348EA-5CE9-400E-9B2C-D5BF7FBB1FF0}" type="parTrans" cxnId="{10843FA6-9D54-4B48-BAB3-8250806BDCE8}">
      <dgm:prSet/>
      <dgm:spPr/>
      <dgm:t>
        <a:bodyPr/>
        <a:lstStyle/>
        <a:p>
          <a:endParaRPr lang="de-DE" sz="1600">
            <a:latin typeface="Open Sans" panose="020B0606030504020204" pitchFamily="34" charset="0"/>
            <a:ea typeface="Open Sans" panose="020B0606030504020204" pitchFamily="34" charset="0"/>
            <a:cs typeface="Open Sans" panose="020B0606030504020204" pitchFamily="34" charset="0"/>
          </a:endParaRPr>
        </a:p>
      </dgm:t>
    </dgm:pt>
    <dgm:pt modelId="{6B0476E5-A09E-42E4-983E-1D8341973E89}" type="sibTrans" cxnId="{10843FA6-9D54-4B48-BAB3-8250806BDCE8}">
      <dgm:prSet custT="1"/>
      <dgm:spPr/>
      <dgm:t>
        <a:bodyPr/>
        <a:lstStyle/>
        <a:p>
          <a:r>
            <a:rPr lang="de-DE" sz="1400" b="1" dirty="0">
              <a:latin typeface="Open Sans" panose="020B0606030504020204" pitchFamily="34" charset="0"/>
              <a:ea typeface="Open Sans" panose="020B0606030504020204" pitchFamily="34" charset="0"/>
              <a:cs typeface="Open Sans" panose="020B0606030504020204" pitchFamily="34" charset="0"/>
            </a:rPr>
            <a:t>Q&amp;A Time</a:t>
          </a:r>
        </a:p>
        <a:p>
          <a:r>
            <a:rPr lang="de-DE" sz="1400" b="1" dirty="0">
              <a:latin typeface="Open Sans" panose="020B0606030504020204" pitchFamily="34" charset="0"/>
              <a:ea typeface="Open Sans" panose="020B0606030504020204" pitchFamily="34" charset="0"/>
              <a:cs typeface="Open Sans" panose="020B0606030504020204" pitchFamily="34" charset="0"/>
            </a:rPr>
            <a:t>(15 min)</a:t>
          </a:r>
        </a:p>
      </dgm:t>
    </dgm:pt>
    <dgm:pt modelId="{1F838709-3739-4120-BE64-53D2BD0A6A70}">
      <dgm:prSet phldrT="[Text]" custT="1"/>
      <dgm:spPr/>
      <dgm:t>
        <a:bodyPr/>
        <a:lstStyle/>
        <a:p>
          <a:r>
            <a:rPr lang="de-DE" sz="1600" b="1" spc="300" dirty="0">
              <a:solidFill>
                <a:srgbClr val="37B39B"/>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Your</a:t>
          </a:r>
        </a:p>
        <a:p>
          <a:r>
            <a:rPr lang="de-DE" sz="1600" b="1" spc="300" dirty="0">
              <a:solidFill>
                <a:srgbClr val="37B39B"/>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Active Part</a:t>
          </a:r>
        </a:p>
      </dgm:t>
    </dgm:pt>
    <dgm:pt modelId="{F96EC978-CE2A-4749-943C-DBE556247CB2}" type="parTrans" cxnId="{67201956-D4DF-41F4-9C7E-EE7DA9BA4038}">
      <dgm:prSet/>
      <dgm:spPr/>
      <dgm:t>
        <a:bodyPr/>
        <a:lstStyle/>
        <a:p>
          <a:endParaRPr lang="de-DE" sz="1600">
            <a:latin typeface="Open Sans" panose="020B0606030504020204" pitchFamily="34" charset="0"/>
            <a:ea typeface="Open Sans" panose="020B0606030504020204" pitchFamily="34" charset="0"/>
            <a:cs typeface="Open Sans" panose="020B0606030504020204" pitchFamily="34" charset="0"/>
          </a:endParaRPr>
        </a:p>
      </dgm:t>
    </dgm:pt>
    <dgm:pt modelId="{809645D8-39B6-4DD5-897B-69FB036CAB68}" type="sibTrans" cxnId="{67201956-D4DF-41F4-9C7E-EE7DA9BA4038}">
      <dgm:prSet/>
      <dgm:spPr/>
      <dgm:t>
        <a:bodyPr/>
        <a:lstStyle/>
        <a:p>
          <a:endParaRPr lang="de-DE" sz="1600">
            <a:latin typeface="Open Sans" panose="020B0606030504020204" pitchFamily="34" charset="0"/>
            <a:ea typeface="Open Sans" panose="020B0606030504020204" pitchFamily="34" charset="0"/>
            <a:cs typeface="Open Sans" panose="020B0606030504020204" pitchFamily="34" charset="0"/>
          </a:endParaRPr>
        </a:p>
      </dgm:t>
    </dgm:pt>
    <dgm:pt modelId="{FC0E00E3-BB0D-4A71-BCCB-E3DA41CF9810}">
      <dgm:prSet phldrT="[Text]" custT="1"/>
      <dgm:spPr/>
      <dgm:t>
        <a:bodyPr/>
        <a:lstStyle/>
        <a:p>
          <a:r>
            <a:rPr lang="de-DE" sz="1400" b="1" dirty="0">
              <a:latin typeface="Open Sans" panose="020B0606030504020204" pitchFamily="34" charset="0"/>
              <a:ea typeface="Open Sans" panose="020B0606030504020204" pitchFamily="34" charset="0"/>
              <a:cs typeface="Open Sans" panose="020B0606030504020204" pitchFamily="34" charset="0"/>
            </a:rPr>
            <a:t>Closing </a:t>
          </a:r>
          <a:br>
            <a:rPr lang="de-DE" sz="1400" b="1" dirty="0">
              <a:latin typeface="Open Sans" panose="020B0606030504020204" pitchFamily="34" charset="0"/>
              <a:ea typeface="Open Sans" panose="020B0606030504020204" pitchFamily="34" charset="0"/>
              <a:cs typeface="Open Sans" panose="020B0606030504020204" pitchFamily="34" charset="0"/>
            </a:rPr>
          </a:br>
          <a:r>
            <a:rPr lang="de-DE" sz="1400" b="1" dirty="0">
              <a:latin typeface="Open Sans" panose="020B0606030504020204" pitchFamily="34" charset="0"/>
              <a:ea typeface="Open Sans" panose="020B0606030504020204" pitchFamily="34" charset="0"/>
              <a:cs typeface="Open Sans" panose="020B0606030504020204" pitchFamily="34" charset="0"/>
            </a:rPr>
            <a:t>(2 min.)</a:t>
          </a:r>
        </a:p>
      </dgm:t>
    </dgm:pt>
    <dgm:pt modelId="{666DB390-C8C2-4B29-ADE0-DDABD7C467CB}" type="parTrans" cxnId="{BD966A82-4DE6-400A-81E9-F3A465C5B225}">
      <dgm:prSet/>
      <dgm:spPr/>
      <dgm:t>
        <a:bodyPr/>
        <a:lstStyle/>
        <a:p>
          <a:endParaRPr lang="de-DE" sz="1600">
            <a:latin typeface="Open Sans" panose="020B0606030504020204" pitchFamily="34" charset="0"/>
            <a:ea typeface="Open Sans" panose="020B0606030504020204" pitchFamily="34" charset="0"/>
            <a:cs typeface="Open Sans" panose="020B0606030504020204" pitchFamily="34" charset="0"/>
          </a:endParaRPr>
        </a:p>
      </dgm:t>
    </dgm:pt>
    <dgm:pt modelId="{F27A4757-EBDA-44A7-B230-E6B810E27258}" type="sibTrans" cxnId="{BD966A82-4DE6-400A-81E9-F3A465C5B225}">
      <dgm:prSet custT="1"/>
      <dgm:spPr/>
      <dgm:t>
        <a:bodyPr/>
        <a:lstStyle/>
        <a:p>
          <a:r>
            <a:rPr lang="de-DE" sz="1400" b="1" dirty="0">
              <a:latin typeface="Open Sans" panose="020B0606030504020204" pitchFamily="34" charset="0"/>
              <a:ea typeface="Open Sans" panose="020B0606030504020204" pitchFamily="34" charset="0"/>
              <a:cs typeface="Open Sans" panose="020B0606030504020204" pitchFamily="34" charset="0"/>
            </a:rPr>
            <a:t>Infos on Coaching Sessions</a:t>
          </a:r>
        </a:p>
      </dgm:t>
    </dgm:pt>
    <dgm:pt modelId="{62F4BB72-F5F6-40E7-A552-9C20BB897FD3}">
      <dgm:prSet phldrT="[Text]" custT="1"/>
      <dgm:spPr/>
      <dgm:t>
        <a:bodyPr/>
        <a:lstStyle/>
        <a:p>
          <a:r>
            <a:rPr lang="de-DE" sz="1600" b="1" spc="300" dirty="0">
              <a:solidFill>
                <a:srgbClr val="284998"/>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Follow up </a:t>
          </a:r>
          <a:br>
            <a:rPr lang="de-DE" sz="1600" b="1" spc="300" dirty="0">
              <a:solidFill>
                <a:srgbClr val="284998"/>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br>
          <a:r>
            <a:rPr lang="de-DE" sz="1600" b="1" spc="300" dirty="0">
              <a:solidFill>
                <a:srgbClr val="284998"/>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by mail</a:t>
          </a:r>
          <a:endParaRPr lang="de-DE" sz="1600" dirty="0">
            <a:solidFill>
              <a:srgbClr val="284998"/>
            </a:solidFill>
            <a:latin typeface="Open Sans" panose="020B0606030504020204" pitchFamily="34" charset="0"/>
            <a:ea typeface="Open Sans" panose="020B0606030504020204" pitchFamily="34" charset="0"/>
            <a:cs typeface="Open Sans" panose="020B0606030504020204" pitchFamily="34" charset="0"/>
          </a:endParaRPr>
        </a:p>
      </dgm:t>
    </dgm:pt>
    <dgm:pt modelId="{58D969D9-129A-4D3D-AABA-6E646959A8F8}" type="parTrans" cxnId="{AE7ACC0D-ADEB-4203-A598-5B2A8C44B57A}">
      <dgm:prSet/>
      <dgm:spPr/>
      <dgm:t>
        <a:bodyPr/>
        <a:lstStyle/>
        <a:p>
          <a:endParaRPr lang="de-DE" sz="1600">
            <a:latin typeface="Open Sans" panose="020B0606030504020204" pitchFamily="34" charset="0"/>
            <a:ea typeface="Open Sans" panose="020B0606030504020204" pitchFamily="34" charset="0"/>
            <a:cs typeface="Open Sans" panose="020B0606030504020204" pitchFamily="34" charset="0"/>
          </a:endParaRPr>
        </a:p>
      </dgm:t>
    </dgm:pt>
    <dgm:pt modelId="{44F654E3-7735-4C9D-B1EF-EDD5B3059805}" type="sibTrans" cxnId="{AE7ACC0D-ADEB-4203-A598-5B2A8C44B57A}">
      <dgm:prSet/>
      <dgm:spPr/>
      <dgm:t>
        <a:bodyPr/>
        <a:lstStyle/>
        <a:p>
          <a:endParaRPr lang="de-DE" sz="1600">
            <a:latin typeface="Open Sans" panose="020B0606030504020204" pitchFamily="34" charset="0"/>
            <a:ea typeface="Open Sans" panose="020B0606030504020204" pitchFamily="34" charset="0"/>
            <a:cs typeface="Open Sans" panose="020B0606030504020204" pitchFamily="34" charset="0"/>
          </a:endParaRPr>
        </a:p>
      </dgm:t>
    </dgm:pt>
    <dgm:pt modelId="{9DE1D242-DE57-4869-8F75-25C3FBFAFBDB}" type="pres">
      <dgm:prSet presAssocID="{913ACBFC-FE9A-4FED-9D7A-DDFEDF66D19B}" presName="Name0" presStyleCnt="0">
        <dgm:presLayoutVars>
          <dgm:chMax/>
          <dgm:chPref/>
          <dgm:dir/>
          <dgm:animLvl val="lvl"/>
        </dgm:presLayoutVars>
      </dgm:prSet>
      <dgm:spPr/>
    </dgm:pt>
    <dgm:pt modelId="{4F01F204-A10A-4A7D-9BFD-614BCE2BDB49}" type="pres">
      <dgm:prSet presAssocID="{1B549184-190A-4287-B2BC-37A0F546B0DA}" presName="composite" presStyleCnt="0"/>
      <dgm:spPr/>
    </dgm:pt>
    <dgm:pt modelId="{5A4839AE-60B4-4DB0-B3C9-CB831BFD1448}" type="pres">
      <dgm:prSet presAssocID="{1B549184-190A-4287-B2BC-37A0F546B0DA}" presName="Parent1" presStyleLbl="node1" presStyleIdx="0" presStyleCnt="6">
        <dgm:presLayoutVars>
          <dgm:chMax val="1"/>
          <dgm:chPref val="1"/>
          <dgm:bulletEnabled val="1"/>
        </dgm:presLayoutVars>
      </dgm:prSet>
      <dgm:spPr/>
    </dgm:pt>
    <dgm:pt modelId="{E62DDDE4-099A-4B46-95BA-70E1B4AAC45F}" type="pres">
      <dgm:prSet presAssocID="{1B549184-190A-4287-B2BC-37A0F546B0DA}" presName="Childtext1" presStyleLbl="revTx" presStyleIdx="0" presStyleCnt="3">
        <dgm:presLayoutVars>
          <dgm:chMax val="0"/>
          <dgm:chPref val="0"/>
          <dgm:bulletEnabled val="1"/>
        </dgm:presLayoutVars>
      </dgm:prSet>
      <dgm:spPr/>
    </dgm:pt>
    <dgm:pt modelId="{219CA3FF-8E50-4F17-B260-022FF180688F}" type="pres">
      <dgm:prSet presAssocID="{1B549184-190A-4287-B2BC-37A0F546B0DA}" presName="BalanceSpacing" presStyleCnt="0"/>
      <dgm:spPr/>
    </dgm:pt>
    <dgm:pt modelId="{9479DB36-07BF-4F96-9B61-BB9CEC3A0F29}" type="pres">
      <dgm:prSet presAssocID="{1B549184-190A-4287-B2BC-37A0F546B0DA}" presName="BalanceSpacing1" presStyleCnt="0"/>
      <dgm:spPr/>
    </dgm:pt>
    <dgm:pt modelId="{EAA678DD-B11E-4C7F-B14F-3B829EA2ED32}" type="pres">
      <dgm:prSet presAssocID="{528F4991-69C8-42CE-845E-1971F6CCC732}" presName="Accent1Text" presStyleLbl="node1" presStyleIdx="1" presStyleCnt="6"/>
      <dgm:spPr/>
    </dgm:pt>
    <dgm:pt modelId="{6CECAEFF-1BE2-46B4-816C-D38E7B48FDC4}" type="pres">
      <dgm:prSet presAssocID="{528F4991-69C8-42CE-845E-1971F6CCC732}" presName="spaceBetweenRectangles" presStyleCnt="0"/>
      <dgm:spPr/>
    </dgm:pt>
    <dgm:pt modelId="{27B306A3-B410-4B12-9003-2F47B5F81EAB}" type="pres">
      <dgm:prSet presAssocID="{9C425279-20E4-4FB1-8848-A5832D7C53EA}" presName="composite" presStyleCnt="0"/>
      <dgm:spPr/>
    </dgm:pt>
    <dgm:pt modelId="{0E64759F-5C57-47C5-97B7-C8846A012D70}" type="pres">
      <dgm:prSet presAssocID="{9C425279-20E4-4FB1-8848-A5832D7C53EA}" presName="Parent1" presStyleLbl="node1" presStyleIdx="2" presStyleCnt="6">
        <dgm:presLayoutVars>
          <dgm:chMax val="1"/>
          <dgm:chPref val="1"/>
          <dgm:bulletEnabled val="1"/>
        </dgm:presLayoutVars>
      </dgm:prSet>
      <dgm:spPr/>
    </dgm:pt>
    <dgm:pt modelId="{FF772BA1-5497-4635-B62B-72C8C8287B7B}" type="pres">
      <dgm:prSet presAssocID="{9C425279-20E4-4FB1-8848-A5832D7C53EA}" presName="Childtext1" presStyleLbl="revTx" presStyleIdx="1" presStyleCnt="3">
        <dgm:presLayoutVars>
          <dgm:chMax val="0"/>
          <dgm:chPref val="0"/>
          <dgm:bulletEnabled val="1"/>
        </dgm:presLayoutVars>
      </dgm:prSet>
      <dgm:spPr/>
    </dgm:pt>
    <dgm:pt modelId="{47D6DE68-626D-4EA7-957E-62BFAE155059}" type="pres">
      <dgm:prSet presAssocID="{9C425279-20E4-4FB1-8848-A5832D7C53EA}" presName="BalanceSpacing" presStyleCnt="0"/>
      <dgm:spPr/>
    </dgm:pt>
    <dgm:pt modelId="{D459D7FE-A30A-42D8-88F7-1A25C0788605}" type="pres">
      <dgm:prSet presAssocID="{9C425279-20E4-4FB1-8848-A5832D7C53EA}" presName="BalanceSpacing1" presStyleCnt="0"/>
      <dgm:spPr/>
    </dgm:pt>
    <dgm:pt modelId="{6F78F4CB-9B48-4077-84B2-BBD22CCD2951}" type="pres">
      <dgm:prSet presAssocID="{6B0476E5-A09E-42E4-983E-1D8341973E89}" presName="Accent1Text" presStyleLbl="node1" presStyleIdx="3" presStyleCnt="6"/>
      <dgm:spPr/>
    </dgm:pt>
    <dgm:pt modelId="{FB9728DC-EF59-4CB5-B24C-907BEB92C8F9}" type="pres">
      <dgm:prSet presAssocID="{6B0476E5-A09E-42E4-983E-1D8341973E89}" presName="spaceBetweenRectangles" presStyleCnt="0"/>
      <dgm:spPr/>
    </dgm:pt>
    <dgm:pt modelId="{B1D3DB21-0D80-47A4-8683-70B8E8E58F96}" type="pres">
      <dgm:prSet presAssocID="{FC0E00E3-BB0D-4A71-BCCB-E3DA41CF9810}" presName="composite" presStyleCnt="0"/>
      <dgm:spPr/>
    </dgm:pt>
    <dgm:pt modelId="{0907D582-FF6B-42D3-A92E-1D754311BAD9}" type="pres">
      <dgm:prSet presAssocID="{FC0E00E3-BB0D-4A71-BCCB-E3DA41CF9810}" presName="Parent1" presStyleLbl="node1" presStyleIdx="4" presStyleCnt="6">
        <dgm:presLayoutVars>
          <dgm:chMax val="1"/>
          <dgm:chPref val="1"/>
          <dgm:bulletEnabled val="1"/>
        </dgm:presLayoutVars>
      </dgm:prSet>
      <dgm:spPr/>
    </dgm:pt>
    <dgm:pt modelId="{471EBD50-94D9-4001-B512-89CF97A02F6F}" type="pres">
      <dgm:prSet presAssocID="{FC0E00E3-BB0D-4A71-BCCB-E3DA41CF9810}" presName="Childtext1" presStyleLbl="revTx" presStyleIdx="2" presStyleCnt="3">
        <dgm:presLayoutVars>
          <dgm:chMax val="0"/>
          <dgm:chPref val="0"/>
          <dgm:bulletEnabled val="1"/>
        </dgm:presLayoutVars>
      </dgm:prSet>
      <dgm:spPr/>
    </dgm:pt>
    <dgm:pt modelId="{B5E36BA5-C2A3-4C01-830C-92C0DA58CACC}" type="pres">
      <dgm:prSet presAssocID="{FC0E00E3-BB0D-4A71-BCCB-E3DA41CF9810}" presName="BalanceSpacing" presStyleCnt="0"/>
      <dgm:spPr/>
    </dgm:pt>
    <dgm:pt modelId="{FD7DC939-9EBD-4D54-B5D6-1CB4B911BC2E}" type="pres">
      <dgm:prSet presAssocID="{FC0E00E3-BB0D-4A71-BCCB-E3DA41CF9810}" presName="BalanceSpacing1" presStyleCnt="0"/>
      <dgm:spPr/>
    </dgm:pt>
    <dgm:pt modelId="{824A23E1-7D0D-4960-9064-91D60E1DEE26}" type="pres">
      <dgm:prSet presAssocID="{F27A4757-EBDA-44A7-B230-E6B810E27258}" presName="Accent1Text" presStyleLbl="node1" presStyleIdx="5" presStyleCnt="6"/>
      <dgm:spPr/>
    </dgm:pt>
  </dgm:ptLst>
  <dgm:cxnLst>
    <dgm:cxn modelId="{1CD2AC0B-EC16-4BE9-9153-3CE34809B993}" type="presOf" srcId="{62F4BB72-F5F6-40E7-A552-9C20BB897FD3}" destId="{471EBD50-94D9-4001-B512-89CF97A02F6F}" srcOrd="0" destOrd="0" presId="urn:microsoft.com/office/officeart/2008/layout/AlternatingHexagons"/>
    <dgm:cxn modelId="{3C56490C-2A78-4701-8D72-20D39E0B01A0}" type="presOf" srcId="{F27A4757-EBDA-44A7-B230-E6B810E27258}" destId="{824A23E1-7D0D-4960-9064-91D60E1DEE26}" srcOrd="0" destOrd="0" presId="urn:microsoft.com/office/officeart/2008/layout/AlternatingHexagons"/>
    <dgm:cxn modelId="{AE7ACC0D-ADEB-4203-A598-5B2A8C44B57A}" srcId="{FC0E00E3-BB0D-4A71-BCCB-E3DA41CF9810}" destId="{62F4BB72-F5F6-40E7-A552-9C20BB897FD3}" srcOrd="0" destOrd="0" parTransId="{58D969D9-129A-4D3D-AABA-6E646959A8F8}" sibTransId="{44F654E3-7735-4C9D-B1EF-EDD5B3059805}"/>
    <dgm:cxn modelId="{67201956-D4DF-41F4-9C7E-EE7DA9BA4038}" srcId="{9C425279-20E4-4FB1-8848-A5832D7C53EA}" destId="{1F838709-3739-4120-BE64-53D2BD0A6A70}" srcOrd="0" destOrd="0" parTransId="{F96EC978-CE2A-4749-943C-DBE556247CB2}" sibTransId="{809645D8-39B6-4DD5-897B-69FB036CAB68}"/>
    <dgm:cxn modelId="{279D2856-158D-4E8F-B952-B22E64C61B57}" type="presOf" srcId="{913ACBFC-FE9A-4FED-9D7A-DDFEDF66D19B}" destId="{9DE1D242-DE57-4869-8F75-25C3FBFAFBDB}" srcOrd="0" destOrd="0" presId="urn:microsoft.com/office/officeart/2008/layout/AlternatingHexagons"/>
    <dgm:cxn modelId="{AB3AD778-CC5B-4E6D-B740-2194DB2C834B}" srcId="{913ACBFC-FE9A-4FED-9D7A-DDFEDF66D19B}" destId="{1B549184-190A-4287-B2BC-37A0F546B0DA}" srcOrd="0" destOrd="0" parTransId="{EDC21115-2730-45A7-99DF-59528FE720AD}" sibTransId="{528F4991-69C8-42CE-845E-1971F6CCC732}"/>
    <dgm:cxn modelId="{B5B7A179-4D3B-4B07-A63E-886282A8407E}" type="presOf" srcId="{528F4991-69C8-42CE-845E-1971F6CCC732}" destId="{EAA678DD-B11E-4C7F-B14F-3B829EA2ED32}" srcOrd="0" destOrd="0" presId="urn:microsoft.com/office/officeart/2008/layout/AlternatingHexagons"/>
    <dgm:cxn modelId="{1EFDBC7F-2801-403D-8989-C5146412EEB2}" type="presOf" srcId="{1F838709-3739-4120-BE64-53D2BD0A6A70}" destId="{FF772BA1-5497-4635-B62B-72C8C8287B7B}" srcOrd="0" destOrd="0" presId="urn:microsoft.com/office/officeart/2008/layout/AlternatingHexagons"/>
    <dgm:cxn modelId="{EC721F81-F6D8-412C-9546-3525DC46B568}" type="presOf" srcId="{9C425279-20E4-4FB1-8848-A5832D7C53EA}" destId="{0E64759F-5C57-47C5-97B7-C8846A012D70}" srcOrd="0" destOrd="0" presId="urn:microsoft.com/office/officeart/2008/layout/AlternatingHexagons"/>
    <dgm:cxn modelId="{BD966A82-4DE6-400A-81E9-F3A465C5B225}" srcId="{913ACBFC-FE9A-4FED-9D7A-DDFEDF66D19B}" destId="{FC0E00E3-BB0D-4A71-BCCB-E3DA41CF9810}" srcOrd="2" destOrd="0" parTransId="{666DB390-C8C2-4B29-ADE0-DDABD7C467CB}" sibTransId="{F27A4757-EBDA-44A7-B230-E6B810E27258}"/>
    <dgm:cxn modelId="{10843FA6-9D54-4B48-BAB3-8250806BDCE8}" srcId="{913ACBFC-FE9A-4FED-9D7A-DDFEDF66D19B}" destId="{9C425279-20E4-4FB1-8848-A5832D7C53EA}" srcOrd="1" destOrd="0" parTransId="{75D348EA-5CE9-400E-9B2C-D5BF7FBB1FF0}" sibTransId="{6B0476E5-A09E-42E4-983E-1D8341973E89}"/>
    <dgm:cxn modelId="{219DC0A6-3FEC-418A-9E05-4E8E254FAC37}" type="presOf" srcId="{FC0E00E3-BB0D-4A71-BCCB-E3DA41CF9810}" destId="{0907D582-FF6B-42D3-A92E-1D754311BAD9}" srcOrd="0" destOrd="0" presId="urn:microsoft.com/office/officeart/2008/layout/AlternatingHexagons"/>
    <dgm:cxn modelId="{BB0008BD-B6B3-494E-B330-0A3AC0EDEE1D}" type="presOf" srcId="{6B0476E5-A09E-42E4-983E-1D8341973E89}" destId="{6F78F4CB-9B48-4077-84B2-BBD22CCD2951}" srcOrd="0" destOrd="0" presId="urn:microsoft.com/office/officeart/2008/layout/AlternatingHexagons"/>
    <dgm:cxn modelId="{889B77F3-A31B-4185-8ABA-15C626268F3D}" type="presOf" srcId="{1B549184-190A-4287-B2BC-37A0F546B0DA}" destId="{5A4839AE-60B4-4DB0-B3C9-CB831BFD1448}" srcOrd="0" destOrd="0" presId="urn:microsoft.com/office/officeart/2008/layout/AlternatingHexagons"/>
    <dgm:cxn modelId="{7159B658-1F1C-4E72-B2A0-41E8D7E8F9EF}" type="presParOf" srcId="{9DE1D242-DE57-4869-8F75-25C3FBFAFBDB}" destId="{4F01F204-A10A-4A7D-9BFD-614BCE2BDB49}" srcOrd="0" destOrd="0" presId="urn:microsoft.com/office/officeart/2008/layout/AlternatingHexagons"/>
    <dgm:cxn modelId="{7F99DA59-C8A1-4088-B1F0-EADBA0CB91EC}" type="presParOf" srcId="{4F01F204-A10A-4A7D-9BFD-614BCE2BDB49}" destId="{5A4839AE-60B4-4DB0-B3C9-CB831BFD1448}" srcOrd="0" destOrd="0" presId="urn:microsoft.com/office/officeart/2008/layout/AlternatingHexagons"/>
    <dgm:cxn modelId="{FFEAEC6A-2E6D-425D-82CE-3D16076EBE37}" type="presParOf" srcId="{4F01F204-A10A-4A7D-9BFD-614BCE2BDB49}" destId="{E62DDDE4-099A-4B46-95BA-70E1B4AAC45F}" srcOrd="1" destOrd="0" presId="urn:microsoft.com/office/officeart/2008/layout/AlternatingHexagons"/>
    <dgm:cxn modelId="{72CDEA4F-90FC-4FF7-9133-1C44DDDF50EA}" type="presParOf" srcId="{4F01F204-A10A-4A7D-9BFD-614BCE2BDB49}" destId="{219CA3FF-8E50-4F17-B260-022FF180688F}" srcOrd="2" destOrd="0" presId="urn:microsoft.com/office/officeart/2008/layout/AlternatingHexagons"/>
    <dgm:cxn modelId="{CBBFC2B9-D941-423E-A54F-4179C6C99851}" type="presParOf" srcId="{4F01F204-A10A-4A7D-9BFD-614BCE2BDB49}" destId="{9479DB36-07BF-4F96-9B61-BB9CEC3A0F29}" srcOrd="3" destOrd="0" presId="urn:microsoft.com/office/officeart/2008/layout/AlternatingHexagons"/>
    <dgm:cxn modelId="{6840BB99-C76D-48B3-A3C8-C2981235C6BA}" type="presParOf" srcId="{4F01F204-A10A-4A7D-9BFD-614BCE2BDB49}" destId="{EAA678DD-B11E-4C7F-B14F-3B829EA2ED32}" srcOrd="4" destOrd="0" presId="urn:microsoft.com/office/officeart/2008/layout/AlternatingHexagons"/>
    <dgm:cxn modelId="{0277E764-33F5-4F40-A16A-13DB182D26BB}" type="presParOf" srcId="{9DE1D242-DE57-4869-8F75-25C3FBFAFBDB}" destId="{6CECAEFF-1BE2-46B4-816C-D38E7B48FDC4}" srcOrd="1" destOrd="0" presId="urn:microsoft.com/office/officeart/2008/layout/AlternatingHexagons"/>
    <dgm:cxn modelId="{39296348-F837-451F-9567-D1D28E26BF4A}" type="presParOf" srcId="{9DE1D242-DE57-4869-8F75-25C3FBFAFBDB}" destId="{27B306A3-B410-4B12-9003-2F47B5F81EAB}" srcOrd="2" destOrd="0" presId="urn:microsoft.com/office/officeart/2008/layout/AlternatingHexagons"/>
    <dgm:cxn modelId="{06B019C8-BD8C-4249-AA2C-972B52574FE3}" type="presParOf" srcId="{27B306A3-B410-4B12-9003-2F47B5F81EAB}" destId="{0E64759F-5C57-47C5-97B7-C8846A012D70}" srcOrd="0" destOrd="0" presId="urn:microsoft.com/office/officeart/2008/layout/AlternatingHexagons"/>
    <dgm:cxn modelId="{40BA06DC-12EE-41B6-9501-3431CC463A7F}" type="presParOf" srcId="{27B306A3-B410-4B12-9003-2F47B5F81EAB}" destId="{FF772BA1-5497-4635-B62B-72C8C8287B7B}" srcOrd="1" destOrd="0" presId="urn:microsoft.com/office/officeart/2008/layout/AlternatingHexagons"/>
    <dgm:cxn modelId="{CDB33DC4-2D9C-4FD2-85CF-96647D73D916}" type="presParOf" srcId="{27B306A3-B410-4B12-9003-2F47B5F81EAB}" destId="{47D6DE68-626D-4EA7-957E-62BFAE155059}" srcOrd="2" destOrd="0" presId="urn:microsoft.com/office/officeart/2008/layout/AlternatingHexagons"/>
    <dgm:cxn modelId="{32C251B6-AFD1-462F-B070-26B268922BB6}" type="presParOf" srcId="{27B306A3-B410-4B12-9003-2F47B5F81EAB}" destId="{D459D7FE-A30A-42D8-88F7-1A25C0788605}" srcOrd="3" destOrd="0" presId="urn:microsoft.com/office/officeart/2008/layout/AlternatingHexagons"/>
    <dgm:cxn modelId="{E3F26A6B-0052-4577-BF7D-C695B63A557C}" type="presParOf" srcId="{27B306A3-B410-4B12-9003-2F47B5F81EAB}" destId="{6F78F4CB-9B48-4077-84B2-BBD22CCD2951}" srcOrd="4" destOrd="0" presId="urn:microsoft.com/office/officeart/2008/layout/AlternatingHexagons"/>
    <dgm:cxn modelId="{4802CE37-B848-4A1D-8CB0-FE87776716BB}" type="presParOf" srcId="{9DE1D242-DE57-4869-8F75-25C3FBFAFBDB}" destId="{FB9728DC-EF59-4CB5-B24C-907BEB92C8F9}" srcOrd="3" destOrd="0" presId="urn:microsoft.com/office/officeart/2008/layout/AlternatingHexagons"/>
    <dgm:cxn modelId="{AA7FA192-106F-44A3-A5CB-B617BEE1D6F8}" type="presParOf" srcId="{9DE1D242-DE57-4869-8F75-25C3FBFAFBDB}" destId="{B1D3DB21-0D80-47A4-8683-70B8E8E58F96}" srcOrd="4" destOrd="0" presId="urn:microsoft.com/office/officeart/2008/layout/AlternatingHexagons"/>
    <dgm:cxn modelId="{FB65B952-61B0-4D7C-AF74-B05C936446AD}" type="presParOf" srcId="{B1D3DB21-0D80-47A4-8683-70B8E8E58F96}" destId="{0907D582-FF6B-42D3-A92E-1D754311BAD9}" srcOrd="0" destOrd="0" presId="urn:microsoft.com/office/officeart/2008/layout/AlternatingHexagons"/>
    <dgm:cxn modelId="{3FFE1A13-9FA4-442F-884B-0ECE7B3A2CAB}" type="presParOf" srcId="{B1D3DB21-0D80-47A4-8683-70B8E8E58F96}" destId="{471EBD50-94D9-4001-B512-89CF97A02F6F}" srcOrd="1" destOrd="0" presId="urn:microsoft.com/office/officeart/2008/layout/AlternatingHexagons"/>
    <dgm:cxn modelId="{3EE6F821-13F4-403C-8479-1C898382F61D}" type="presParOf" srcId="{B1D3DB21-0D80-47A4-8683-70B8E8E58F96}" destId="{B5E36BA5-C2A3-4C01-830C-92C0DA58CACC}" srcOrd="2" destOrd="0" presId="urn:microsoft.com/office/officeart/2008/layout/AlternatingHexagons"/>
    <dgm:cxn modelId="{C2D71404-E531-4303-A792-02E5FB9F5EFB}" type="presParOf" srcId="{B1D3DB21-0D80-47A4-8683-70B8E8E58F96}" destId="{FD7DC939-9EBD-4D54-B5D6-1CB4B911BC2E}" srcOrd="3" destOrd="0" presId="urn:microsoft.com/office/officeart/2008/layout/AlternatingHexagons"/>
    <dgm:cxn modelId="{124D269F-A903-4F2F-91CA-C1DC27A84F1A}" type="presParOf" srcId="{B1D3DB21-0D80-47A4-8683-70B8E8E58F96}" destId="{824A23E1-7D0D-4960-9064-91D60E1DEE26}"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CFA8D89-66B4-4ED4-8552-13A8CBFC0046}"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de-DE"/>
        </a:p>
      </dgm:t>
    </dgm:pt>
    <dgm:pt modelId="{41032A23-DFD3-41C4-843C-4DC8BDD0AEFF}">
      <dgm:prSet phldrT="[Text]" custT="1"/>
      <dgm:spPr/>
      <dgm:t>
        <a:bodyPr/>
        <a:lstStyle/>
        <a:p>
          <a:r>
            <a:rPr lang="de-DE" sz="1300" dirty="0"/>
            <a:t>Need </a:t>
          </a:r>
          <a:r>
            <a:rPr lang="de-DE" sz="1400" dirty="0"/>
            <a:t>Assessment</a:t>
          </a:r>
          <a:br>
            <a:rPr lang="de-DE" sz="1400" dirty="0"/>
          </a:br>
          <a:r>
            <a:rPr lang="de-DE" sz="1300" dirty="0"/>
            <a:t>&amp; Check</a:t>
          </a:r>
        </a:p>
      </dgm:t>
    </dgm:pt>
    <dgm:pt modelId="{2BD688F3-A2E2-4BC4-A17B-E3D2AD99D4FC}" type="parTrans" cxnId="{26486BB0-DF7A-4E6B-9E22-148AB71186C1}">
      <dgm:prSet/>
      <dgm:spPr/>
      <dgm:t>
        <a:bodyPr/>
        <a:lstStyle/>
        <a:p>
          <a:endParaRPr lang="de-DE"/>
        </a:p>
      </dgm:t>
    </dgm:pt>
    <dgm:pt modelId="{FB4544AB-3FA9-433A-899F-2D290740245F}" type="sibTrans" cxnId="{26486BB0-DF7A-4E6B-9E22-148AB71186C1}">
      <dgm:prSet/>
      <dgm:spPr/>
      <dgm:t>
        <a:bodyPr/>
        <a:lstStyle/>
        <a:p>
          <a:endParaRPr lang="de-DE"/>
        </a:p>
      </dgm:t>
    </dgm:pt>
    <dgm:pt modelId="{B7F5CFFB-360C-4532-93F6-42EF594B521A}">
      <dgm:prSet phldrT="[Text]" custT="1"/>
      <dgm:spPr/>
      <dgm:t>
        <a:bodyPr/>
        <a:lstStyle/>
        <a:p>
          <a:r>
            <a:rPr lang="en-US" sz="1300" dirty="0">
              <a:solidFill>
                <a:schemeClr val="tx1"/>
              </a:solidFill>
            </a:rPr>
            <a:t>Precondition for the selection of the coaching sessions is the completed </a:t>
          </a:r>
          <a:r>
            <a:rPr lang="en-US" sz="1300" b="1" dirty="0">
              <a:solidFill>
                <a:schemeClr val="tx1"/>
              </a:solidFill>
            </a:rPr>
            <a:t>need assessment form. </a:t>
          </a:r>
          <a:r>
            <a:rPr lang="en-US" sz="1300" dirty="0">
              <a:solidFill>
                <a:schemeClr val="tx1"/>
              </a:solidFill>
            </a:rPr>
            <a:t>(1. Mentoring Session)</a:t>
          </a:r>
          <a:endParaRPr lang="de-DE" sz="1300" dirty="0"/>
        </a:p>
      </dgm:t>
    </dgm:pt>
    <dgm:pt modelId="{56E51AA5-C867-4C77-B5B2-00703F43C3C8}" type="parTrans" cxnId="{043E0D4F-BD95-4C4C-8EE6-055DFADD660F}">
      <dgm:prSet/>
      <dgm:spPr/>
      <dgm:t>
        <a:bodyPr/>
        <a:lstStyle/>
        <a:p>
          <a:endParaRPr lang="de-DE"/>
        </a:p>
      </dgm:t>
    </dgm:pt>
    <dgm:pt modelId="{19F5B72B-D974-400A-978F-9B4C700CD00B}" type="sibTrans" cxnId="{043E0D4F-BD95-4C4C-8EE6-055DFADD660F}">
      <dgm:prSet/>
      <dgm:spPr/>
      <dgm:t>
        <a:bodyPr/>
        <a:lstStyle/>
        <a:p>
          <a:endParaRPr lang="de-DE"/>
        </a:p>
      </dgm:t>
    </dgm:pt>
    <dgm:pt modelId="{D1826926-2419-4431-9BF1-0706DB923D72}">
      <dgm:prSet phldrT="[Text]" custT="1"/>
      <dgm:spPr/>
      <dgm:t>
        <a:bodyPr/>
        <a:lstStyle/>
        <a:p>
          <a:r>
            <a:rPr lang="de-DE" sz="1400" dirty="0"/>
            <a:t>Doodle</a:t>
          </a:r>
        </a:p>
        <a:p>
          <a:r>
            <a:rPr lang="de-DE" sz="1400" dirty="0"/>
            <a:t>booking</a:t>
          </a:r>
          <a:endParaRPr lang="de-DE" sz="1300" dirty="0"/>
        </a:p>
      </dgm:t>
    </dgm:pt>
    <dgm:pt modelId="{2CE4345B-CF35-458B-961E-EA97B671637B}" type="parTrans" cxnId="{E81FC0A4-E2D0-43BF-9017-8064A5825CE2}">
      <dgm:prSet/>
      <dgm:spPr/>
      <dgm:t>
        <a:bodyPr/>
        <a:lstStyle/>
        <a:p>
          <a:endParaRPr lang="de-DE"/>
        </a:p>
      </dgm:t>
    </dgm:pt>
    <dgm:pt modelId="{C2AA1ACE-A5ED-44D0-ADE2-5BC652A7395D}" type="sibTrans" cxnId="{E81FC0A4-E2D0-43BF-9017-8064A5825CE2}">
      <dgm:prSet/>
      <dgm:spPr/>
      <dgm:t>
        <a:bodyPr/>
        <a:lstStyle/>
        <a:p>
          <a:endParaRPr lang="de-DE"/>
        </a:p>
      </dgm:t>
    </dgm:pt>
    <dgm:pt modelId="{4ACCEE17-AD25-4685-8659-4E562A8ED08F}">
      <dgm:prSet phldrT="[Text]" custT="1"/>
      <dgm:spPr/>
      <dgm:t>
        <a:bodyPr/>
        <a:lstStyle/>
        <a:p>
          <a:r>
            <a:rPr lang="en-US" sz="1300" dirty="0"/>
            <a:t>Visit the </a:t>
          </a:r>
          <a:r>
            <a:rPr lang="en-US" sz="1300" b="1" dirty="0"/>
            <a:t>Doodle booking pages </a:t>
          </a:r>
          <a:r>
            <a:rPr lang="en-US" sz="1300" dirty="0"/>
            <a:t>and make a </a:t>
          </a:r>
          <a:r>
            <a:rPr lang="en-US" sz="1300" b="1" dirty="0"/>
            <a:t>booking request for each of your assigned coaching sessions.</a:t>
          </a:r>
          <a:endParaRPr lang="de-DE" sz="1300" b="1" dirty="0"/>
        </a:p>
      </dgm:t>
    </dgm:pt>
    <dgm:pt modelId="{B6786A16-23DB-4677-B5C0-81268F06BE62}" type="parTrans" cxnId="{F63653E6-06C5-4BD4-9DA8-1ADCA58DC455}">
      <dgm:prSet/>
      <dgm:spPr/>
      <dgm:t>
        <a:bodyPr/>
        <a:lstStyle/>
        <a:p>
          <a:endParaRPr lang="de-DE"/>
        </a:p>
      </dgm:t>
    </dgm:pt>
    <dgm:pt modelId="{0136F511-58AE-4A9E-A082-2B0B245E423A}" type="sibTrans" cxnId="{F63653E6-06C5-4BD4-9DA8-1ADCA58DC455}">
      <dgm:prSet/>
      <dgm:spPr/>
      <dgm:t>
        <a:bodyPr/>
        <a:lstStyle/>
        <a:p>
          <a:endParaRPr lang="de-DE"/>
        </a:p>
      </dgm:t>
    </dgm:pt>
    <dgm:pt modelId="{41134315-34DA-4DA8-9F0F-66D04E17D098}">
      <dgm:prSet phldrT="[Text]" custT="1"/>
      <dgm:spPr/>
      <dgm:t>
        <a:bodyPr/>
        <a:lstStyle/>
        <a:p>
          <a:r>
            <a:rPr lang="de-DE" sz="1400" dirty="0"/>
            <a:t>Required </a:t>
          </a:r>
        </a:p>
        <a:p>
          <a:r>
            <a:rPr lang="de-DE" sz="1400" dirty="0"/>
            <a:t>booking data</a:t>
          </a:r>
        </a:p>
      </dgm:t>
    </dgm:pt>
    <dgm:pt modelId="{04493E68-5C6D-4075-810B-CD08CC22ECC4}" type="parTrans" cxnId="{62D224CF-077A-458B-9B71-F434C824B852}">
      <dgm:prSet/>
      <dgm:spPr/>
      <dgm:t>
        <a:bodyPr/>
        <a:lstStyle/>
        <a:p>
          <a:endParaRPr lang="de-DE"/>
        </a:p>
      </dgm:t>
    </dgm:pt>
    <dgm:pt modelId="{DDB4B581-88BF-4C7A-AAD2-94BAB9C5B0E6}" type="sibTrans" cxnId="{62D224CF-077A-458B-9B71-F434C824B852}">
      <dgm:prSet/>
      <dgm:spPr/>
      <dgm:t>
        <a:bodyPr/>
        <a:lstStyle/>
        <a:p>
          <a:endParaRPr lang="de-DE"/>
        </a:p>
      </dgm:t>
    </dgm:pt>
    <dgm:pt modelId="{F4C6B4EE-6D2E-4591-A1D6-444C9B25AEC7}">
      <dgm:prSet phldrT="[Text]" custT="1"/>
      <dgm:spPr/>
      <dgm:t>
        <a:bodyPr/>
        <a:lstStyle/>
        <a:p>
          <a:r>
            <a:rPr lang="de-DE" sz="1300" b="1" dirty="0"/>
            <a:t>Request your coaching session: </a:t>
          </a:r>
          <a:r>
            <a:rPr lang="de-DE" sz="1300" dirty="0"/>
            <a:t>coaching topic – coaching session  - coach name &gt;&gt; selection of date and timeslot</a:t>
          </a:r>
        </a:p>
      </dgm:t>
    </dgm:pt>
    <dgm:pt modelId="{3ABD8656-FF6F-43E6-B717-B8356A0E2139}" type="parTrans" cxnId="{DABCB6F9-AF47-4CA4-8919-013A58EC37CC}">
      <dgm:prSet/>
      <dgm:spPr/>
      <dgm:t>
        <a:bodyPr/>
        <a:lstStyle/>
        <a:p>
          <a:endParaRPr lang="de-DE"/>
        </a:p>
      </dgm:t>
    </dgm:pt>
    <dgm:pt modelId="{E54929F2-35BA-45FC-B654-B9EE6F2190A5}" type="sibTrans" cxnId="{DABCB6F9-AF47-4CA4-8919-013A58EC37CC}">
      <dgm:prSet/>
      <dgm:spPr/>
      <dgm:t>
        <a:bodyPr/>
        <a:lstStyle/>
        <a:p>
          <a:endParaRPr lang="de-DE"/>
        </a:p>
      </dgm:t>
    </dgm:pt>
    <dgm:pt modelId="{09859637-098D-448A-91EB-6F8112448F6B}">
      <dgm:prSet custT="1"/>
      <dgm:spPr/>
      <dgm:t>
        <a:bodyPr/>
        <a:lstStyle/>
        <a:p>
          <a:r>
            <a:rPr lang="en-US" sz="1300" dirty="0">
              <a:solidFill>
                <a:schemeClr val="tx1"/>
              </a:solidFill>
            </a:rPr>
            <a:t>The selection of the coaching sessions was compared with the needs of all b</a:t>
          </a:r>
          <a:r>
            <a:rPr lang="de-DE" sz="1300" dirty="0">
              <a:solidFill>
                <a:schemeClr val="tx1"/>
              </a:solidFill>
            </a:rPr>
            <a:t>eneficiaries </a:t>
          </a:r>
          <a:r>
            <a:rPr lang="en-US" sz="1300" dirty="0">
              <a:solidFill>
                <a:schemeClr val="tx1"/>
              </a:solidFill>
            </a:rPr>
            <a:t>and allocated according to </a:t>
          </a:r>
          <a:r>
            <a:rPr lang="de-DE" sz="1300" dirty="0">
              <a:solidFill>
                <a:schemeClr val="tx1"/>
              </a:solidFill>
            </a:rPr>
            <a:t>established </a:t>
          </a:r>
          <a:r>
            <a:rPr lang="en-US" sz="1300" dirty="0">
              <a:solidFill>
                <a:schemeClr val="tx1"/>
              </a:solidFill>
            </a:rPr>
            <a:t>criteria for this proceeding.</a:t>
          </a:r>
          <a:endParaRPr lang="de-DE" sz="1300" dirty="0">
            <a:solidFill>
              <a:schemeClr val="tx1"/>
            </a:solidFill>
          </a:endParaRPr>
        </a:p>
      </dgm:t>
    </dgm:pt>
    <dgm:pt modelId="{97CE3B99-F867-41A9-89A5-00958065B8D9}" type="parTrans" cxnId="{EC17A55A-59CB-477C-B7B3-9DD5E2425365}">
      <dgm:prSet/>
      <dgm:spPr/>
      <dgm:t>
        <a:bodyPr/>
        <a:lstStyle/>
        <a:p>
          <a:endParaRPr lang="de-DE"/>
        </a:p>
      </dgm:t>
    </dgm:pt>
    <dgm:pt modelId="{08864872-3C70-4797-BA4C-E4B14CC738A5}" type="sibTrans" cxnId="{EC17A55A-59CB-477C-B7B3-9DD5E2425365}">
      <dgm:prSet/>
      <dgm:spPr/>
      <dgm:t>
        <a:bodyPr/>
        <a:lstStyle/>
        <a:p>
          <a:endParaRPr lang="de-DE"/>
        </a:p>
      </dgm:t>
    </dgm:pt>
    <dgm:pt modelId="{F8B99B40-C8E9-4E17-8BE4-A6D97E896870}">
      <dgm:prSet custT="1"/>
      <dgm:spPr/>
      <dgm:t>
        <a:bodyPr/>
        <a:lstStyle/>
        <a:p>
          <a:r>
            <a:rPr lang="en-US" sz="1300" dirty="0"/>
            <a:t>Beneficiaries will be </a:t>
          </a:r>
          <a:r>
            <a:rPr lang="en-US" sz="1300" b="1" dirty="0"/>
            <a:t>notified by email</a:t>
          </a:r>
          <a:r>
            <a:rPr lang="en-US" sz="1300" dirty="0"/>
            <a:t> of their allocated coaching sessions and redirected to the Coaching Request Area </a:t>
          </a:r>
          <a:br>
            <a:rPr lang="en-US" sz="1300" dirty="0"/>
          </a:br>
          <a:r>
            <a:rPr lang="en-US" sz="1300" b="0" dirty="0"/>
            <a:t>on MIND4MACHINES Website.</a:t>
          </a:r>
          <a:r>
            <a:rPr lang="en-US" sz="1300" b="1" dirty="0"/>
            <a:t> Link: </a:t>
          </a:r>
          <a:r>
            <a:rPr lang="de-DE" sz="1300" b="1" dirty="0">
              <a:solidFill>
                <a:schemeClr val="accent1"/>
              </a:solidFill>
              <a:hlinkClick xmlns:r="http://schemas.openxmlformats.org/officeDocument/2006/relationships" r:id="rId1"/>
            </a:rPr>
            <a:t>https://mind4machines.eu/accelerator-program/accelerator-profgramme-private-area/coaching-2/</a:t>
          </a:r>
          <a:endParaRPr lang="de-DE" sz="1300" b="0" dirty="0">
            <a:solidFill>
              <a:schemeClr val="accent1"/>
            </a:solidFill>
          </a:endParaRPr>
        </a:p>
      </dgm:t>
    </dgm:pt>
    <dgm:pt modelId="{2941D7E7-79F7-4B4A-B849-59F507568A51}" type="parTrans" cxnId="{746EBF30-A433-4468-A01F-488ABEF4ECB0}">
      <dgm:prSet/>
      <dgm:spPr/>
      <dgm:t>
        <a:bodyPr/>
        <a:lstStyle/>
        <a:p>
          <a:endParaRPr lang="de-DE"/>
        </a:p>
      </dgm:t>
    </dgm:pt>
    <dgm:pt modelId="{80D133B2-375A-4220-90C1-41DE62E19457}" type="sibTrans" cxnId="{746EBF30-A433-4468-A01F-488ABEF4ECB0}">
      <dgm:prSet/>
      <dgm:spPr/>
      <dgm:t>
        <a:bodyPr/>
        <a:lstStyle/>
        <a:p>
          <a:endParaRPr lang="de-DE"/>
        </a:p>
      </dgm:t>
    </dgm:pt>
    <dgm:pt modelId="{8D1722C4-35EF-4917-A525-9F369D9A2FC5}">
      <dgm:prSet custT="1"/>
      <dgm:spPr/>
      <dgm:t>
        <a:bodyPr/>
        <a:lstStyle/>
        <a:p>
          <a:r>
            <a:rPr lang="en-US" sz="1300" dirty="0">
              <a:sym typeface="Wingdings" panose="05000000000000000000" pitchFamily="2" charset="2"/>
            </a:rPr>
            <a:t>The </a:t>
          </a:r>
          <a:r>
            <a:rPr lang="en-US" sz="1300" b="1" dirty="0">
              <a:sym typeface="Wingdings" panose="05000000000000000000" pitchFamily="2" charset="2"/>
            </a:rPr>
            <a:t>coach</a:t>
          </a:r>
          <a:r>
            <a:rPr lang="en-US" sz="1300" dirty="0">
              <a:sym typeface="Wingdings" panose="05000000000000000000" pitchFamily="2" charset="2"/>
            </a:rPr>
            <a:t> will be informed of your request and </a:t>
          </a:r>
          <a:r>
            <a:rPr lang="en-US" sz="1300" b="1" dirty="0">
              <a:sym typeface="Wingdings" panose="05000000000000000000" pitchFamily="2" charset="2"/>
            </a:rPr>
            <a:t>confirm your appointment by doodle notification.</a:t>
          </a:r>
          <a:endParaRPr lang="de-DE" sz="1300" b="1" dirty="0">
            <a:solidFill>
              <a:srgbClr val="FF0000"/>
            </a:solidFill>
          </a:endParaRPr>
        </a:p>
      </dgm:t>
    </dgm:pt>
    <dgm:pt modelId="{B7C0F0CB-D806-402E-8BF2-35A4213FD736}" type="parTrans" cxnId="{14AD20B8-08DF-41F4-924E-5CA8302AAD85}">
      <dgm:prSet/>
      <dgm:spPr/>
      <dgm:t>
        <a:bodyPr/>
        <a:lstStyle/>
        <a:p>
          <a:endParaRPr lang="de-DE"/>
        </a:p>
      </dgm:t>
    </dgm:pt>
    <dgm:pt modelId="{8D983389-631D-4BC4-9C3A-EF670FB1A88D}" type="sibTrans" cxnId="{14AD20B8-08DF-41F4-924E-5CA8302AAD85}">
      <dgm:prSet/>
      <dgm:spPr/>
      <dgm:t>
        <a:bodyPr/>
        <a:lstStyle/>
        <a:p>
          <a:endParaRPr lang="de-DE"/>
        </a:p>
      </dgm:t>
    </dgm:pt>
    <dgm:pt modelId="{EA30BE43-11AD-4C36-AF15-A04D5051E44C}">
      <dgm:prSet custT="1"/>
      <dgm:spPr/>
      <dgm:t>
        <a:bodyPr/>
        <a:lstStyle/>
        <a:p>
          <a:r>
            <a:rPr lang="en-US" sz="1300" dirty="0">
              <a:sym typeface="Wingdings" panose="05000000000000000000" pitchFamily="2" charset="2"/>
            </a:rPr>
            <a:t>You will </a:t>
          </a:r>
          <a:r>
            <a:rPr lang="en-US" sz="1300" b="1" dirty="0">
              <a:sym typeface="Wingdings" panose="05000000000000000000" pitchFamily="2" charset="2"/>
            </a:rPr>
            <a:t>receive an appointment invitation </a:t>
          </a:r>
          <a:r>
            <a:rPr lang="en-US" sz="1300" dirty="0">
              <a:sym typeface="Wingdings" panose="05000000000000000000" pitchFamily="2" charset="2"/>
            </a:rPr>
            <a:t>and information about the preparation and further procedure for the coaching</a:t>
          </a:r>
          <a:br>
            <a:rPr lang="en-US" sz="1300" dirty="0">
              <a:sym typeface="Wingdings" panose="05000000000000000000" pitchFamily="2" charset="2"/>
            </a:rPr>
          </a:br>
          <a:r>
            <a:rPr lang="en-US" sz="1300" b="1" dirty="0">
              <a:sym typeface="Wingdings" panose="05000000000000000000" pitchFamily="2" charset="2"/>
            </a:rPr>
            <a:t>(Further communication takes place by email)</a:t>
          </a:r>
          <a:endParaRPr lang="de-DE" sz="1300" b="1" dirty="0">
            <a:solidFill>
              <a:srgbClr val="FF0000"/>
            </a:solidFill>
          </a:endParaRPr>
        </a:p>
      </dgm:t>
    </dgm:pt>
    <dgm:pt modelId="{1684E848-AC02-4212-AEF5-924C11F43B6B}" type="parTrans" cxnId="{86849A60-5DE4-4ADE-AD2B-F13C2A148ABE}">
      <dgm:prSet/>
      <dgm:spPr/>
      <dgm:t>
        <a:bodyPr/>
        <a:lstStyle/>
        <a:p>
          <a:endParaRPr lang="de-DE"/>
        </a:p>
      </dgm:t>
    </dgm:pt>
    <dgm:pt modelId="{C5B793AD-AB64-4E77-A892-02931AA1848A}" type="sibTrans" cxnId="{86849A60-5DE4-4ADE-AD2B-F13C2A148ABE}">
      <dgm:prSet/>
      <dgm:spPr/>
      <dgm:t>
        <a:bodyPr/>
        <a:lstStyle/>
        <a:p>
          <a:endParaRPr lang="de-DE"/>
        </a:p>
      </dgm:t>
    </dgm:pt>
    <dgm:pt modelId="{DC4E2414-E10B-4F01-8D98-A633EF5F3E9F}">
      <dgm:prSet custT="1"/>
      <dgm:spPr/>
      <dgm:t>
        <a:bodyPr/>
        <a:lstStyle/>
        <a:p>
          <a:r>
            <a:rPr lang="de-DE" sz="1300" b="1" dirty="0"/>
            <a:t>Persomal information: </a:t>
          </a:r>
          <a:r>
            <a:rPr lang="en-US" sz="1300" dirty="0"/>
            <a:t>Please use </a:t>
          </a:r>
          <a:r>
            <a:rPr lang="en-US" sz="1300" b="1" dirty="0"/>
            <a:t>your acronym</a:t>
          </a:r>
          <a:r>
            <a:rPr lang="en-US" sz="1300" dirty="0"/>
            <a:t> as the name and the </a:t>
          </a:r>
          <a:r>
            <a:rPr lang="en-US" sz="1300" b="1" dirty="0"/>
            <a:t>e-mail address of one contact person</a:t>
          </a:r>
          <a:r>
            <a:rPr lang="en-US" sz="1300" dirty="0"/>
            <a:t>. </a:t>
          </a:r>
          <a:br>
            <a:rPr lang="en-US" sz="1300" dirty="0"/>
          </a:br>
          <a:r>
            <a:rPr lang="en-US" sz="1300" b="0" dirty="0">
              <a:solidFill>
                <a:schemeClr val="tx1"/>
              </a:solidFill>
            </a:rPr>
            <a:t>Please use the same data for each request!</a:t>
          </a:r>
          <a:endParaRPr lang="de-DE" sz="1300" b="0" dirty="0">
            <a:solidFill>
              <a:schemeClr val="tx1"/>
            </a:solidFill>
          </a:endParaRPr>
        </a:p>
      </dgm:t>
    </dgm:pt>
    <dgm:pt modelId="{94AB5E65-D048-4626-9C33-E7CBC0942D95}" type="parTrans" cxnId="{A2FA4179-C296-49C0-973A-037244DD3697}">
      <dgm:prSet/>
      <dgm:spPr/>
      <dgm:t>
        <a:bodyPr/>
        <a:lstStyle/>
        <a:p>
          <a:endParaRPr lang="de-DE"/>
        </a:p>
      </dgm:t>
    </dgm:pt>
    <dgm:pt modelId="{102B29DE-E7A9-497C-865D-92C0F94EF917}" type="sibTrans" cxnId="{A2FA4179-C296-49C0-973A-037244DD3697}">
      <dgm:prSet/>
      <dgm:spPr/>
      <dgm:t>
        <a:bodyPr/>
        <a:lstStyle/>
        <a:p>
          <a:endParaRPr lang="de-DE"/>
        </a:p>
      </dgm:t>
    </dgm:pt>
    <dgm:pt modelId="{E4B06997-D68C-4CBF-97EA-8BBBED1B667D}" type="pres">
      <dgm:prSet presAssocID="{ACFA8D89-66B4-4ED4-8552-13A8CBFC0046}" presName="linearFlow" presStyleCnt="0">
        <dgm:presLayoutVars>
          <dgm:dir/>
          <dgm:animLvl val="lvl"/>
          <dgm:resizeHandles val="exact"/>
        </dgm:presLayoutVars>
      </dgm:prSet>
      <dgm:spPr/>
    </dgm:pt>
    <dgm:pt modelId="{1A7956B4-F1FD-4030-89DC-4B27191661F3}" type="pres">
      <dgm:prSet presAssocID="{41032A23-DFD3-41C4-843C-4DC8BDD0AEFF}" presName="composite" presStyleCnt="0"/>
      <dgm:spPr/>
    </dgm:pt>
    <dgm:pt modelId="{BB99113B-D240-4346-B121-1450E0E8C017}" type="pres">
      <dgm:prSet presAssocID="{41032A23-DFD3-41C4-843C-4DC8BDD0AEFF}" presName="parentText" presStyleLbl="alignNode1" presStyleIdx="0" presStyleCnt="3">
        <dgm:presLayoutVars>
          <dgm:chMax val="1"/>
          <dgm:bulletEnabled val="1"/>
        </dgm:presLayoutVars>
      </dgm:prSet>
      <dgm:spPr/>
    </dgm:pt>
    <dgm:pt modelId="{2B246277-028C-4936-9B7B-94B2428A1A67}" type="pres">
      <dgm:prSet presAssocID="{41032A23-DFD3-41C4-843C-4DC8BDD0AEFF}" presName="descendantText" presStyleLbl="alignAcc1" presStyleIdx="0" presStyleCnt="3" custScaleY="100000">
        <dgm:presLayoutVars>
          <dgm:bulletEnabled val="1"/>
        </dgm:presLayoutVars>
      </dgm:prSet>
      <dgm:spPr/>
    </dgm:pt>
    <dgm:pt modelId="{9FC87241-378E-4E55-8F95-31CD386F35F7}" type="pres">
      <dgm:prSet presAssocID="{FB4544AB-3FA9-433A-899F-2D290740245F}" presName="sp" presStyleCnt="0"/>
      <dgm:spPr/>
    </dgm:pt>
    <dgm:pt modelId="{77C8BFF2-FF5A-4FE8-B03F-024FC7664DEA}" type="pres">
      <dgm:prSet presAssocID="{D1826926-2419-4431-9BF1-0706DB923D72}" presName="composite" presStyleCnt="0"/>
      <dgm:spPr/>
    </dgm:pt>
    <dgm:pt modelId="{03302F46-073E-434D-AE44-96DC84A48F80}" type="pres">
      <dgm:prSet presAssocID="{D1826926-2419-4431-9BF1-0706DB923D72}" presName="parentText" presStyleLbl="alignNode1" presStyleIdx="1" presStyleCnt="3">
        <dgm:presLayoutVars>
          <dgm:chMax val="1"/>
          <dgm:bulletEnabled val="1"/>
        </dgm:presLayoutVars>
      </dgm:prSet>
      <dgm:spPr/>
    </dgm:pt>
    <dgm:pt modelId="{656A3898-75A0-4C78-A243-CE4EDCE37B25}" type="pres">
      <dgm:prSet presAssocID="{D1826926-2419-4431-9BF1-0706DB923D72}" presName="descendantText" presStyleLbl="alignAcc1" presStyleIdx="1" presStyleCnt="3" custScaleY="84713">
        <dgm:presLayoutVars>
          <dgm:bulletEnabled val="1"/>
        </dgm:presLayoutVars>
      </dgm:prSet>
      <dgm:spPr/>
    </dgm:pt>
    <dgm:pt modelId="{DD03D505-1116-4106-8CF7-DDDF78663BAA}" type="pres">
      <dgm:prSet presAssocID="{C2AA1ACE-A5ED-44D0-ADE2-5BC652A7395D}" presName="sp" presStyleCnt="0"/>
      <dgm:spPr/>
    </dgm:pt>
    <dgm:pt modelId="{11505F83-0E38-48D2-8047-EA7E599CD5EF}" type="pres">
      <dgm:prSet presAssocID="{41134315-34DA-4DA8-9F0F-66D04E17D098}" presName="composite" presStyleCnt="0"/>
      <dgm:spPr/>
    </dgm:pt>
    <dgm:pt modelId="{340DE061-59CE-4CC6-9377-286EB07BEFD1}" type="pres">
      <dgm:prSet presAssocID="{41134315-34DA-4DA8-9F0F-66D04E17D098}" presName="parentText" presStyleLbl="alignNode1" presStyleIdx="2" presStyleCnt="3">
        <dgm:presLayoutVars>
          <dgm:chMax val="1"/>
          <dgm:bulletEnabled val="1"/>
        </dgm:presLayoutVars>
      </dgm:prSet>
      <dgm:spPr/>
    </dgm:pt>
    <dgm:pt modelId="{228B243F-53B6-4890-8259-F7976144D6D1}" type="pres">
      <dgm:prSet presAssocID="{41134315-34DA-4DA8-9F0F-66D04E17D098}" presName="descendantText" presStyleLbl="alignAcc1" presStyleIdx="2" presStyleCnt="3" custScaleY="52240">
        <dgm:presLayoutVars>
          <dgm:bulletEnabled val="1"/>
        </dgm:presLayoutVars>
      </dgm:prSet>
      <dgm:spPr/>
    </dgm:pt>
  </dgm:ptLst>
  <dgm:cxnLst>
    <dgm:cxn modelId="{51957A30-AE00-49B6-875F-F0328669DC8D}" type="presOf" srcId="{F4C6B4EE-6D2E-4591-A1D6-444C9B25AEC7}" destId="{228B243F-53B6-4890-8259-F7976144D6D1}" srcOrd="0" destOrd="0" presId="urn:microsoft.com/office/officeart/2005/8/layout/chevron2"/>
    <dgm:cxn modelId="{746EBF30-A433-4468-A01F-488ABEF4ECB0}" srcId="{41032A23-DFD3-41C4-843C-4DC8BDD0AEFF}" destId="{F8B99B40-C8E9-4E17-8BE4-A6D97E896870}" srcOrd="2" destOrd="0" parTransId="{2941D7E7-79F7-4B4A-B849-59F507568A51}" sibTransId="{80D133B2-375A-4220-90C1-41DE62E19457}"/>
    <dgm:cxn modelId="{CA23F932-A061-4353-9D92-FD0D784D4E07}" type="presOf" srcId="{ACFA8D89-66B4-4ED4-8552-13A8CBFC0046}" destId="{E4B06997-D68C-4CBF-97EA-8BBBED1B667D}" srcOrd="0" destOrd="0" presId="urn:microsoft.com/office/officeart/2005/8/layout/chevron2"/>
    <dgm:cxn modelId="{DDBDB75E-B95B-4036-8CB5-BB4D65683988}" type="presOf" srcId="{41134315-34DA-4DA8-9F0F-66D04E17D098}" destId="{340DE061-59CE-4CC6-9377-286EB07BEFD1}" srcOrd="0" destOrd="0" presId="urn:microsoft.com/office/officeart/2005/8/layout/chevron2"/>
    <dgm:cxn modelId="{86849A60-5DE4-4ADE-AD2B-F13C2A148ABE}" srcId="{D1826926-2419-4431-9BF1-0706DB923D72}" destId="{EA30BE43-11AD-4C36-AF15-A04D5051E44C}" srcOrd="2" destOrd="0" parTransId="{1684E848-AC02-4212-AEF5-924C11F43B6B}" sibTransId="{C5B793AD-AB64-4E77-A892-02931AA1848A}"/>
    <dgm:cxn modelId="{8A912163-848A-496C-9010-B33DCFA8699E}" type="presOf" srcId="{F8B99B40-C8E9-4E17-8BE4-A6D97E896870}" destId="{2B246277-028C-4936-9B7B-94B2428A1A67}" srcOrd="0" destOrd="2" presId="urn:microsoft.com/office/officeart/2005/8/layout/chevron2"/>
    <dgm:cxn modelId="{043E0D4F-BD95-4C4C-8EE6-055DFADD660F}" srcId="{41032A23-DFD3-41C4-843C-4DC8BDD0AEFF}" destId="{B7F5CFFB-360C-4532-93F6-42EF594B521A}" srcOrd="0" destOrd="0" parTransId="{56E51AA5-C867-4C77-B5B2-00703F43C3C8}" sibTransId="{19F5B72B-D974-400A-978F-9B4C700CD00B}"/>
    <dgm:cxn modelId="{46E2C36F-904D-4747-927E-50F60FB88871}" type="presOf" srcId="{41032A23-DFD3-41C4-843C-4DC8BDD0AEFF}" destId="{BB99113B-D240-4346-B121-1450E0E8C017}" srcOrd="0" destOrd="0" presId="urn:microsoft.com/office/officeart/2005/8/layout/chevron2"/>
    <dgm:cxn modelId="{A2FA4179-C296-49C0-973A-037244DD3697}" srcId="{41134315-34DA-4DA8-9F0F-66D04E17D098}" destId="{DC4E2414-E10B-4F01-8D98-A633EF5F3E9F}" srcOrd="1" destOrd="0" parTransId="{94AB5E65-D048-4626-9C33-E7CBC0942D95}" sibTransId="{102B29DE-E7A9-497C-865D-92C0F94EF917}"/>
    <dgm:cxn modelId="{EC17A55A-59CB-477C-B7B3-9DD5E2425365}" srcId="{41032A23-DFD3-41C4-843C-4DC8BDD0AEFF}" destId="{09859637-098D-448A-91EB-6F8112448F6B}" srcOrd="1" destOrd="0" parTransId="{97CE3B99-F867-41A9-89A5-00958065B8D9}" sibTransId="{08864872-3C70-4797-BA4C-E4B14CC738A5}"/>
    <dgm:cxn modelId="{E214A181-39B1-4BF7-9036-5F6984872CBA}" type="presOf" srcId="{09859637-098D-448A-91EB-6F8112448F6B}" destId="{2B246277-028C-4936-9B7B-94B2428A1A67}" srcOrd="0" destOrd="1" presId="urn:microsoft.com/office/officeart/2005/8/layout/chevron2"/>
    <dgm:cxn modelId="{8BFE118D-51F1-4DCC-8ABE-363530DA65F0}" type="presOf" srcId="{EA30BE43-11AD-4C36-AF15-A04D5051E44C}" destId="{656A3898-75A0-4C78-A243-CE4EDCE37B25}" srcOrd="0" destOrd="2" presId="urn:microsoft.com/office/officeart/2005/8/layout/chevron2"/>
    <dgm:cxn modelId="{99491C92-F197-4F18-A2E9-58E2737B2521}" type="presOf" srcId="{DC4E2414-E10B-4F01-8D98-A633EF5F3E9F}" destId="{228B243F-53B6-4890-8259-F7976144D6D1}" srcOrd="0" destOrd="1" presId="urn:microsoft.com/office/officeart/2005/8/layout/chevron2"/>
    <dgm:cxn modelId="{93DC5A97-7785-43B9-9123-19E1F455FF17}" type="presOf" srcId="{B7F5CFFB-360C-4532-93F6-42EF594B521A}" destId="{2B246277-028C-4936-9B7B-94B2428A1A67}" srcOrd="0" destOrd="0" presId="urn:microsoft.com/office/officeart/2005/8/layout/chevron2"/>
    <dgm:cxn modelId="{497F2C98-EA37-4E37-9C8D-B6EB6ADDADE7}" type="presOf" srcId="{8D1722C4-35EF-4917-A525-9F369D9A2FC5}" destId="{656A3898-75A0-4C78-A243-CE4EDCE37B25}" srcOrd="0" destOrd="1" presId="urn:microsoft.com/office/officeart/2005/8/layout/chevron2"/>
    <dgm:cxn modelId="{E81FC0A4-E2D0-43BF-9017-8064A5825CE2}" srcId="{ACFA8D89-66B4-4ED4-8552-13A8CBFC0046}" destId="{D1826926-2419-4431-9BF1-0706DB923D72}" srcOrd="1" destOrd="0" parTransId="{2CE4345B-CF35-458B-961E-EA97B671637B}" sibTransId="{C2AA1ACE-A5ED-44D0-ADE2-5BC652A7395D}"/>
    <dgm:cxn modelId="{26486BB0-DF7A-4E6B-9E22-148AB71186C1}" srcId="{ACFA8D89-66B4-4ED4-8552-13A8CBFC0046}" destId="{41032A23-DFD3-41C4-843C-4DC8BDD0AEFF}" srcOrd="0" destOrd="0" parTransId="{2BD688F3-A2E2-4BC4-A17B-E3D2AD99D4FC}" sibTransId="{FB4544AB-3FA9-433A-899F-2D290740245F}"/>
    <dgm:cxn modelId="{14AD20B8-08DF-41F4-924E-5CA8302AAD85}" srcId="{D1826926-2419-4431-9BF1-0706DB923D72}" destId="{8D1722C4-35EF-4917-A525-9F369D9A2FC5}" srcOrd="1" destOrd="0" parTransId="{B7C0F0CB-D806-402E-8BF2-35A4213FD736}" sibTransId="{8D983389-631D-4BC4-9C3A-EF670FB1A88D}"/>
    <dgm:cxn modelId="{62D224CF-077A-458B-9B71-F434C824B852}" srcId="{ACFA8D89-66B4-4ED4-8552-13A8CBFC0046}" destId="{41134315-34DA-4DA8-9F0F-66D04E17D098}" srcOrd="2" destOrd="0" parTransId="{04493E68-5C6D-4075-810B-CD08CC22ECC4}" sibTransId="{DDB4B581-88BF-4C7A-AAD2-94BAB9C5B0E6}"/>
    <dgm:cxn modelId="{F63653E6-06C5-4BD4-9DA8-1ADCA58DC455}" srcId="{D1826926-2419-4431-9BF1-0706DB923D72}" destId="{4ACCEE17-AD25-4685-8659-4E562A8ED08F}" srcOrd="0" destOrd="0" parTransId="{B6786A16-23DB-4677-B5C0-81268F06BE62}" sibTransId="{0136F511-58AE-4A9E-A082-2B0B245E423A}"/>
    <dgm:cxn modelId="{8E2057EB-0DAE-456D-81FB-36BC809432B9}" type="presOf" srcId="{D1826926-2419-4431-9BF1-0706DB923D72}" destId="{03302F46-073E-434D-AE44-96DC84A48F80}" srcOrd="0" destOrd="0" presId="urn:microsoft.com/office/officeart/2005/8/layout/chevron2"/>
    <dgm:cxn modelId="{00D9B5F0-C8B2-4407-BC7E-DA8FD60DB702}" type="presOf" srcId="{4ACCEE17-AD25-4685-8659-4E562A8ED08F}" destId="{656A3898-75A0-4C78-A243-CE4EDCE37B25}" srcOrd="0" destOrd="0" presId="urn:microsoft.com/office/officeart/2005/8/layout/chevron2"/>
    <dgm:cxn modelId="{DABCB6F9-AF47-4CA4-8919-013A58EC37CC}" srcId="{41134315-34DA-4DA8-9F0F-66D04E17D098}" destId="{F4C6B4EE-6D2E-4591-A1D6-444C9B25AEC7}" srcOrd="0" destOrd="0" parTransId="{3ABD8656-FF6F-43E6-B717-B8356A0E2139}" sibTransId="{E54929F2-35BA-45FC-B654-B9EE6F2190A5}"/>
    <dgm:cxn modelId="{AC6AA9A6-4C2F-497C-A107-6FD785F00C52}" type="presParOf" srcId="{E4B06997-D68C-4CBF-97EA-8BBBED1B667D}" destId="{1A7956B4-F1FD-4030-89DC-4B27191661F3}" srcOrd="0" destOrd="0" presId="urn:microsoft.com/office/officeart/2005/8/layout/chevron2"/>
    <dgm:cxn modelId="{10EF1F05-544E-4A55-B510-96B0CF4ED066}" type="presParOf" srcId="{1A7956B4-F1FD-4030-89DC-4B27191661F3}" destId="{BB99113B-D240-4346-B121-1450E0E8C017}" srcOrd="0" destOrd="0" presId="urn:microsoft.com/office/officeart/2005/8/layout/chevron2"/>
    <dgm:cxn modelId="{AB11FB1A-3452-4C4C-BD54-22E6F5EF955D}" type="presParOf" srcId="{1A7956B4-F1FD-4030-89DC-4B27191661F3}" destId="{2B246277-028C-4936-9B7B-94B2428A1A67}" srcOrd="1" destOrd="0" presId="urn:microsoft.com/office/officeart/2005/8/layout/chevron2"/>
    <dgm:cxn modelId="{0676256A-B397-473A-B1BB-CE20DABEFBE8}" type="presParOf" srcId="{E4B06997-D68C-4CBF-97EA-8BBBED1B667D}" destId="{9FC87241-378E-4E55-8F95-31CD386F35F7}" srcOrd="1" destOrd="0" presId="urn:microsoft.com/office/officeart/2005/8/layout/chevron2"/>
    <dgm:cxn modelId="{C69A86A3-056B-4D81-A5EF-89C976093449}" type="presParOf" srcId="{E4B06997-D68C-4CBF-97EA-8BBBED1B667D}" destId="{77C8BFF2-FF5A-4FE8-B03F-024FC7664DEA}" srcOrd="2" destOrd="0" presId="urn:microsoft.com/office/officeart/2005/8/layout/chevron2"/>
    <dgm:cxn modelId="{9FE3FA8D-29E0-4AD6-AE2F-FDB5299E5454}" type="presParOf" srcId="{77C8BFF2-FF5A-4FE8-B03F-024FC7664DEA}" destId="{03302F46-073E-434D-AE44-96DC84A48F80}" srcOrd="0" destOrd="0" presId="urn:microsoft.com/office/officeart/2005/8/layout/chevron2"/>
    <dgm:cxn modelId="{8E536D78-7521-4DB2-8385-7E7AFCB8D299}" type="presParOf" srcId="{77C8BFF2-FF5A-4FE8-B03F-024FC7664DEA}" destId="{656A3898-75A0-4C78-A243-CE4EDCE37B25}" srcOrd="1" destOrd="0" presId="urn:microsoft.com/office/officeart/2005/8/layout/chevron2"/>
    <dgm:cxn modelId="{140EC825-9F19-42DB-A36B-5C57D0BE4B3B}" type="presParOf" srcId="{E4B06997-D68C-4CBF-97EA-8BBBED1B667D}" destId="{DD03D505-1116-4106-8CF7-DDDF78663BAA}" srcOrd="3" destOrd="0" presId="urn:microsoft.com/office/officeart/2005/8/layout/chevron2"/>
    <dgm:cxn modelId="{C9C5F6E7-7E9C-41EC-B93A-4A2D71FB326A}" type="presParOf" srcId="{E4B06997-D68C-4CBF-97EA-8BBBED1B667D}" destId="{11505F83-0E38-48D2-8047-EA7E599CD5EF}" srcOrd="4" destOrd="0" presId="urn:microsoft.com/office/officeart/2005/8/layout/chevron2"/>
    <dgm:cxn modelId="{23D3F4B6-8243-41A3-B581-AC814B522C07}" type="presParOf" srcId="{11505F83-0E38-48D2-8047-EA7E599CD5EF}" destId="{340DE061-59CE-4CC6-9377-286EB07BEFD1}" srcOrd="0" destOrd="0" presId="urn:microsoft.com/office/officeart/2005/8/layout/chevron2"/>
    <dgm:cxn modelId="{45A9628F-12DE-449F-B3CA-9DEA533A6992}" type="presParOf" srcId="{11505F83-0E38-48D2-8047-EA7E599CD5EF}" destId="{228B243F-53B6-4890-8259-F7976144D6D1}"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4839AE-60B4-4DB0-B3C9-CB831BFD1448}">
      <dsp:nvSpPr>
        <dsp:cNvPr id="0" name=""/>
        <dsp:cNvSpPr/>
      </dsp:nvSpPr>
      <dsp:spPr>
        <a:xfrm rot="5400000">
          <a:off x="2437309" y="226468"/>
          <a:ext cx="1600755" cy="1392656"/>
        </a:xfrm>
        <a:prstGeom prst="hexagon">
          <a:avLst>
            <a:gd name="adj" fmla="val 25000"/>
            <a:gd name="vf" fmla="val 11547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b="1" kern="1200" dirty="0">
              <a:latin typeface="Open Sans" panose="020B0606030504020204" pitchFamily="34" charset="0"/>
              <a:ea typeface="Open Sans" panose="020B0606030504020204" pitchFamily="34" charset="0"/>
              <a:cs typeface="Open Sans" panose="020B0606030504020204" pitchFamily="34" charset="0"/>
            </a:rPr>
            <a:t>Intro of the Front Runner</a:t>
          </a:r>
          <a:br>
            <a:rPr lang="de-DE" sz="1400" b="1" kern="1200" dirty="0">
              <a:latin typeface="Open Sans" panose="020B0606030504020204" pitchFamily="34" charset="0"/>
              <a:ea typeface="Open Sans" panose="020B0606030504020204" pitchFamily="34" charset="0"/>
              <a:cs typeface="Open Sans" panose="020B0606030504020204" pitchFamily="34" charset="0"/>
            </a:rPr>
          </a:br>
          <a:r>
            <a:rPr lang="de-DE" sz="1400" b="1" kern="1200" dirty="0">
              <a:latin typeface="Open Sans" panose="020B0606030504020204" pitchFamily="34" charset="0"/>
              <a:ea typeface="Open Sans" panose="020B0606030504020204" pitchFamily="34" charset="0"/>
              <a:cs typeface="Open Sans" panose="020B0606030504020204" pitchFamily="34" charset="0"/>
            </a:rPr>
            <a:t>(5 min.)</a:t>
          </a:r>
        </a:p>
      </dsp:txBody>
      <dsp:txXfrm rot="-5400000">
        <a:off x="2758380" y="371870"/>
        <a:ext cx="958612" cy="1101853"/>
      </dsp:txXfrm>
    </dsp:sp>
    <dsp:sp modelId="{E62DDDE4-099A-4B46-95BA-70E1B4AAC45F}">
      <dsp:nvSpPr>
        <dsp:cNvPr id="0" name=""/>
        <dsp:cNvSpPr/>
      </dsp:nvSpPr>
      <dsp:spPr>
        <a:xfrm>
          <a:off x="3976275" y="442570"/>
          <a:ext cx="1786442" cy="960453"/>
        </a:xfrm>
        <a:prstGeom prst="rect">
          <a:avLst/>
        </a:prstGeom>
        <a:noFill/>
        <a:ln>
          <a:noFill/>
        </a:ln>
        <a:effectLst/>
      </dsp:spPr>
      <dsp:style>
        <a:lnRef idx="0">
          <a:scrgbClr r="0" g="0" b="0"/>
        </a:lnRef>
        <a:fillRef idx="0">
          <a:scrgbClr r="0" g="0" b="0"/>
        </a:fillRef>
        <a:effectRef idx="0">
          <a:scrgbClr r="0" g="0" b="0"/>
        </a:effectRef>
        <a:fontRef idx="minor"/>
      </dsp:style>
    </dsp:sp>
    <dsp:sp modelId="{EAA678DD-B11E-4C7F-B14F-3B829EA2ED32}">
      <dsp:nvSpPr>
        <dsp:cNvPr id="0" name=""/>
        <dsp:cNvSpPr/>
      </dsp:nvSpPr>
      <dsp:spPr>
        <a:xfrm rot="5400000">
          <a:off x="933240" y="226468"/>
          <a:ext cx="1600755" cy="1392656"/>
        </a:xfrm>
        <a:prstGeom prst="hexagon">
          <a:avLst>
            <a:gd name="adj" fmla="val 25000"/>
            <a:gd name="vf" fmla="val 115470"/>
          </a:avLst>
        </a:prstGeom>
        <a:solidFill>
          <a:schemeClr val="accent5">
            <a:hueOff val="-1351709"/>
            <a:satOff val="-3484"/>
            <a:lumOff val="-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de-DE" sz="1400" b="1" kern="1200" dirty="0">
              <a:latin typeface="Open Sans" panose="020B0606030504020204" pitchFamily="34" charset="0"/>
              <a:ea typeface="Open Sans" panose="020B0606030504020204" pitchFamily="34" charset="0"/>
              <a:cs typeface="Open Sans" panose="020B0606030504020204" pitchFamily="34" charset="0"/>
            </a:rPr>
            <a:t>Welcome</a:t>
          </a:r>
          <a:br>
            <a:rPr lang="de-DE" sz="1400" b="1" kern="1200" dirty="0">
              <a:latin typeface="Open Sans" panose="020B0606030504020204" pitchFamily="34" charset="0"/>
              <a:ea typeface="Open Sans" panose="020B0606030504020204" pitchFamily="34" charset="0"/>
              <a:cs typeface="Open Sans" panose="020B0606030504020204" pitchFamily="34" charset="0"/>
            </a:rPr>
          </a:br>
          <a:r>
            <a:rPr lang="de-DE" sz="1400" b="1" kern="1200" dirty="0">
              <a:latin typeface="Open Sans" panose="020B0606030504020204" pitchFamily="34" charset="0"/>
              <a:ea typeface="Open Sans" panose="020B0606030504020204" pitchFamily="34" charset="0"/>
              <a:cs typeface="Open Sans" panose="020B0606030504020204" pitchFamily="34" charset="0"/>
            </a:rPr>
            <a:t>(3 min.)</a:t>
          </a:r>
        </a:p>
      </dsp:txBody>
      <dsp:txXfrm rot="-5400000">
        <a:off x="1254311" y="371870"/>
        <a:ext cx="958612" cy="1101853"/>
      </dsp:txXfrm>
    </dsp:sp>
    <dsp:sp modelId="{0E64759F-5C57-47C5-97B7-C8846A012D70}">
      <dsp:nvSpPr>
        <dsp:cNvPr id="0" name=""/>
        <dsp:cNvSpPr/>
      </dsp:nvSpPr>
      <dsp:spPr>
        <a:xfrm rot="5400000">
          <a:off x="1682393" y="1585189"/>
          <a:ext cx="1600755" cy="1392656"/>
        </a:xfrm>
        <a:prstGeom prst="hexagon">
          <a:avLst>
            <a:gd name="adj" fmla="val 25000"/>
            <a:gd name="vf" fmla="val 115470"/>
          </a:avLst>
        </a:prstGeom>
        <a:solidFill>
          <a:schemeClr val="accent5">
            <a:hueOff val="-2703417"/>
            <a:satOff val="-6968"/>
            <a:lumOff val="-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b="1" kern="1200" dirty="0">
              <a:latin typeface="Open Sans" panose="020B0606030504020204" pitchFamily="34" charset="0"/>
              <a:ea typeface="Open Sans" panose="020B0606030504020204" pitchFamily="34" charset="0"/>
              <a:cs typeface="Open Sans" panose="020B0606030504020204" pitchFamily="34" charset="0"/>
            </a:rPr>
            <a:t>Impuls</a:t>
          </a:r>
          <a:br>
            <a:rPr lang="de-DE" sz="1400" b="1" kern="1200" dirty="0">
              <a:latin typeface="Open Sans" panose="020B0606030504020204" pitchFamily="34" charset="0"/>
              <a:ea typeface="Open Sans" panose="020B0606030504020204" pitchFamily="34" charset="0"/>
              <a:cs typeface="Open Sans" panose="020B0606030504020204" pitchFamily="34" charset="0"/>
            </a:rPr>
          </a:br>
          <a:r>
            <a:rPr lang="de-DE" sz="1400" b="1" kern="1200" dirty="0">
              <a:latin typeface="Open Sans" panose="020B0606030504020204" pitchFamily="34" charset="0"/>
              <a:ea typeface="Open Sans" panose="020B0606030504020204" pitchFamily="34" charset="0"/>
              <a:cs typeface="Open Sans" panose="020B0606030504020204" pitchFamily="34" charset="0"/>
            </a:rPr>
            <a:t>(20 min.)</a:t>
          </a:r>
        </a:p>
      </dsp:txBody>
      <dsp:txXfrm rot="-5400000">
        <a:off x="2003464" y="1730591"/>
        <a:ext cx="958612" cy="1101853"/>
      </dsp:txXfrm>
    </dsp:sp>
    <dsp:sp modelId="{FF772BA1-5497-4635-B62B-72C8C8287B7B}">
      <dsp:nvSpPr>
        <dsp:cNvPr id="0" name=""/>
        <dsp:cNvSpPr/>
      </dsp:nvSpPr>
      <dsp:spPr>
        <a:xfrm>
          <a:off x="0" y="1801291"/>
          <a:ext cx="1728815" cy="960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r" defTabSz="711200">
            <a:lnSpc>
              <a:spcPct val="90000"/>
            </a:lnSpc>
            <a:spcBef>
              <a:spcPct val="0"/>
            </a:spcBef>
            <a:spcAft>
              <a:spcPct val="35000"/>
            </a:spcAft>
            <a:buNone/>
          </a:pPr>
          <a:r>
            <a:rPr lang="de-DE" sz="1600" b="1" kern="1200" spc="300" dirty="0">
              <a:solidFill>
                <a:srgbClr val="37B39B"/>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Your</a:t>
          </a:r>
        </a:p>
        <a:p>
          <a:pPr marL="0" lvl="0" indent="0" algn="r" defTabSz="711200">
            <a:lnSpc>
              <a:spcPct val="90000"/>
            </a:lnSpc>
            <a:spcBef>
              <a:spcPct val="0"/>
            </a:spcBef>
            <a:spcAft>
              <a:spcPct val="35000"/>
            </a:spcAft>
            <a:buNone/>
          </a:pPr>
          <a:r>
            <a:rPr lang="de-DE" sz="1600" b="1" kern="1200" spc="300" dirty="0">
              <a:solidFill>
                <a:srgbClr val="37B39B"/>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Active Part</a:t>
          </a:r>
        </a:p>
      </dsp:txBody>
      <dsp:txXfrm>
        <a:off x="0" y="1801291"/>
        <a:ext cx="1728815" cy="960453"/>
      </dsp:txXfrm>
    </dsp:sp>
    <dsp:sp modelId="{6F78F4CB-9B48-4077-84B2-BBD22CCD2951}">
      <dsp:nvSpPr>
        <dsp:cNvPr id="0" name=""/>
        <dsp:cNvSpPr/>
      </dsp:nvSpPr>
      <dsp:spPr>
        <a:xfrm rot="5400000">
          <a:off x="3186462" y="1585189"/>
          <a:ext cx="1600755" cy="1392656"/>
        </a:xfrm>
        <a:prstGeom prst="hexagon">
          <a:avLst>
            <a:gd name="adj" fmla="val 25000"/>
            <a:gd name="vf" fmla="val 115470"/>
          </a:avLst>
        </a:prstGeom>
        <a:solidFill>
          <a:schemeClr val="accent5">
            <a:hueOff val="-4055126"/>
            <a:satOff val="-10451"/>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de-DE" sz="1400" b="1" kern="1200" dirty="0">
              <a:latin typeface="Open Sans" panose="020B0606030504020204" pitchFamily="34" charset="0"/>
              <a:ea typeface="Open Sans" panose="020B0606030504020204" pitchFamily="34" charset="0"/>
              <a:cs typeface="Open Sans" panose="020B0606030504020204" pitchFamily="34" charset="0"/>
            </a:rPr>
            <a:t>Q&amp;A Time</a:t>
          </a:r>
        </a:p>
        <a:p>
          <a:pPr marL="0" lvl="0" indent="0" algn="ctr" defTabSz="622300">
            <a:lnSpc>
              <a:spcPct val="90000"/>
            </a:lnSpc>
            <a:spcBef>
              <a:spcPct val="0"/>
            </a:spcBef>
            <a:spcAft>
              <a:spcPct val="35000"/>
            </a:spcAft>
            <a:buNone/>
          </a:pPr>
          <a:r>
            <a:rPr lang="de-DE" sz="1400" b="1" kern="1200" dirty="0">
              <a:latin typeface="Open Sans" panose="020B0606030504020204" pitchFamily="34" charset="0"/>
              <a:ea typeface="Open Sans" panose="020B0606030504020204" pitchFamily="34" charset="0"/>
              <a:cs typeface="Open Sans" panose="020B0606030504020204" pitchFamily="34" charset="0"/>
            </a:rPr>
            <a:t>(15 min)</a:t>
          </a:r>
        </a:p>
      </dsp:txBody>
      <dsp:txXfrm rot="-5400000">
        <a:off x="3507533" y="1730591"/>
        <a:ext cx="958612" cy="1101853"/>
      </dsp:txXfrm>
    </dsp:sp>
    <dsp:sp modelId="{0907D582-FF6B-42D3-A92E-1D754311BAD9}">
      <dsp:nvSpPr>
        <dsp:cNvPr id="0" name=""/>
        <dsp:cNvSpPr/>
      </dsp:nvSpPr>
      <dsp:spPr>
        <a:xfrm rot="5400000">
          <a:off x="2437309" y="2943909"/>
          <a:ext cx="1600755" cy="1392656"/>
        </a:xfrm>
        <a:prstGeom prst="hexagon">
          <a:avLst>
            <a:gd name="adj" fmla="val 25000"/>
            <a:gd name="vf" fmla="val 115470"/>
          </a:avLst>
        </a:prstGeom>
        <a:solidFill>
          <a:schemeClr val="accent5">
            <a:hueOff val="-5406834"/>
            <a:satOff val="-13935"/>
            <a:lumOff val="-94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de-DE" sz="1400" b="1" kern="1200" dirty="0">
              <a:latin typeface="Open Sans" panose="020B0606030504020204" pitchFamily="34" charset="0"/>
              <a:ea typeface="Open Sans" panose="020B0606030504020204" pitchFamily="34" charset="0"/>
              <a:cs typeface="Open Sans" panose="020B0606030504020204" pitchFamily="34" charset="0"/>
            </a:rPr>
            <a:t>Closing </a:t>
          </a:r>
          <a:br>
            <a:rPr lang="de-DE" sz="1400" b="1" kern="1200" dirty="0">
              <a:latin typeface="Open Sans" panose="020B0606030504020204" pitchFamily="34" charset="0"/>
              <a:ea typeface="Open Sans" panose="020B0606030504020204" pitchFamily="34" charset="0"/>
              <a:cs typeface="Open Sans" panose="020B0606030504020204" pitchFamily="34" charset="0"/>
            </a:rPr>
          </a:br>
          <a:r>
            <a:rPr lang="de-DE" sz="1400" b="1" kern="1200" dirty="0">
              <a:latin typeface="Open Sans" panose="020B0606030504020204" pitchFamily="34" charset="0"/>
              <a:ea typeface="Open Sans" panose="020B0606030504020204" pitchFamily="34" charset="0"/>
              <a:cs typeface="Open Sans" panose="020B0606030504020204" pitchFamily="34" charset="0"/>
            </a:rPr>
            <a:t>(2 min.)</a:t>
          </a:r>
        </a:p>
      </dsp:txBody>
      <dsp:txXfrm rot="-5400000">
        <a:off x="2758380" y="3089311"/>
        <a:ext cx="958612" cy="1101853"/>
      </dsp:txXfrm>
    </dsp:sp>
    <dsp:sp modelId="{471EBD50-94D9-4001-B512-89CF97A02F6F}">
      <dsp:nvSpPr>
        <dsp:cNvPr id="0" name=""/>
        <dsp:cNvSpPr/>
      </dsp:nvSpPr>
      <dsp:spPr>
        <a:xfrm>
          <a:off x="3976275" y="3160011"/>
          <a:ext cx="1786442" cy="960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de-DE" sz="1600" b="1" kern="1200" spc="300" dirty="0">
              <a:solidFill>
                <a:srgbClr val="284998"/>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Follow up </a:t>
          </a:r>
          <a:br>
            <a:rPr lang="de-DE" sz="1600" b="1" kern="1200" spc="300" dirty="0">
              <a:solidFill>
                <a:srgbClr val="284998"/>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br>
          <a:r>
            <a:rPr lang="de-DE" sz="1600" b="1" kern="1200" spc="300" dirty="0">
              <a:solidFill>
                <a:srgbClr val="284998"/>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by mail</a:t>
          </a:r>
          <a:endParaRPr lang="de-DE" sz="1600" kern="1200" dirty="0">
            <a:solidFill>
              <a:srgbClr val="284998"/>
            </a:solidFill>
            <a:latin typeface="Open Sans" panose="020B0606030504020204" pitchFamily="34" charset="0"/>
            <a:ea typeface="Open Sans" panose="020B0606030504020204" pitchFamily="34" charset="0"/>
            <a:cs typeface="Open Sans" panose="020B0606030504020204" pitchFamily="34" charset="0"/>
          </a:endParaRPr>
        </a:p>
      </dsp:txBody>
      <dsp:txXfrm>
        <a:off x="3976275" y="3160011"/>
        <a:ext cx="1786442" cy="960453"/>
      </dsp:txXfrm>
    </dsp:sp>
    <dsp:sp modelId="{824A23E1-7D0D-4960-9064-91D60E1DEE26}">
      <dsp:nvSpPr>
        <dsp:cNvPr id="0" name=""/>
        <dsp:cNvSpPr/>
      </dsp:nvSpPr>
      <dsp:spPr>
        <a:xfrm rot="5400000">
          <a:off x="933240" y="2943909"/>
          <a:ext cx="1600755" cy="1392656"/>
        </a:xfrm>
        <a:prstGeom prst="hexagon">
          <a:avLst>
            <a:gd name="adj" fmla="val 25000"/>
            <a:gd name="vf" fmla="val 11547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de-DE" sz="1400" b="1" kern="1200" dirty="0">
              <a:latin typeface="Open Sans" panose="020B0606030504020204" pitchFamily="34" charset="0"/>
              <a:ea typeface="Open Sans" panose="020B0606030504020204" pitchFamily="34" charset="0"/>
              <a:cs typeface="Open Sans" panose="020B0606030504020204" pitchFamily="34" charset="0"/>
            </a:rPr>
            <a:t>Infos on Coaching Sessions</a:t>
          </a:r>
        </a:p>
      </dsp:txBody>
      <dsp:txXfrm rot="-5400000">
        <a:off x="1254311" y="3089311"/>
        <a:ext cx="958612" cy="11018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99113B-D240-4346-B121-1450E0E8C017}">
      <dsp:nvSpPr>
        <dsp:cNvPr id="0" name=""/>
        <dsp:cNvSpPr/>
      </dsp:nvSpPr>
      <dsp:spPr>
        <a:xfrm rot="5400000">
          <a:off x="-268912" y="271944"/>
          <a:ext cx="1792751" cy="1254926"/>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de-DE" sz="1300" kern="1200" dirty="0"/>
            <a:t>Need </a:t>
          </a:r>
          <a:r>
            <a:rPr lang="de-DE" sz="1400" kern="1200" dirty="0"/>
            <a:t>Assessment</a:t>
          </a:r>
          <a:br>
            <a:rPr lang="de-DE" sz="1400" kern="1200" dirty="0"/>
          </a:br>
          <a:r>
            <a:rPr lang="de-DE" sz="1300" kern="1200" dirty="0"/>
            <a:t>&amp; Check</a:t>
          </a:r>
        </a:p>
      </dsp:txBody>
      <dsp:txXfrm rot="-5400000">
        <a:off x="1" y="630494"/>
        <a:ext cx="1254926" cy="537825"/>
      </dsp:txXfrm>
    </dsp:sp>
    <dsp:sp modelId="{2B246277-028C-4936-9B7B-94B2428A1A67}">
      <dsp:nvSpPr>
        <dsp:cNvPr id="0" name=""/>
        <dsp:cNvSpPr/>
      </dsp:nvSpPr>
      <dsp:spPr>
        <a:xfrm rot="5400000">
          <a:off x="5190984" y="-3933027"/>
          <a:ext cx="1165901" cy="9038018"/>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solidFill>
                <a:schemeClr val="tx1"/>
              </a:solidFill>
            </a:rPr>
            <a:t>Precondition for the selection of the coaching sessions is the completed </a:t>
          </a:r>
          <a:r>
            <a:rPr lang="en-US" sz="1300" b="1" kern="1200" dirty="0">
              <a:solidFill>
                <a:schemeClr val="tx1"/>
              </a:solidFill>
            </a:rPr>
            <a:t>need assessment form. </a:t>
          </a:r>
          <a:r>
            <a:rPr lang="en-US" sz="1300" kern="1200" dirty="0">
              <a:solidFill>
                <a:schemeClr val="tx1"/>
              </a:solidFill>
            </a:rPr>
            <a:t>(1. Mentoring Session)</a:t>
          </a:r>
          <a:endParaRPr lang="de-DE" sz="1300" kern="1200" dirty="0"/>
        </a:p>
        <a:p>
          <a:pPr marL="114300" lvl="1" indent="-114300" algn="l" defTabSz="577850">
            <a:lnSpc>
              <a:spcPct val="90000"/>
            </a:lnSpc>
            <a:spcBef>
              <a:spcPct val="0"/>
            </a:spcBef>
            <a:spcAft>
              <a:spcPct val="15000"/>
            </a:spcAft>
            <a:buChar char="•"/>
          </a:pPr>
          <a:r>
            <a:rPr lang="en-US" sz="1300" kern="1200" dirty="0">
              <a:solidFill>
                <a:schemeClr val="tx1"/>
              </a:solidFill>
            </a:rPr>
            <a:t>The selection of the coaching sessions was compared with the needs of all b</a:t>
          </a:r>
          <a:r>
            <a:rPr lang="de-DE" sz="1300" kern="1200" dirty="0">
              <a:solidFill>
                <a:schemeClr val="tx1"/>
              </a:solidFill>
            </a:rPr>
            <a:t>eneficiaries </a:t>
          </a:r>
          <a:r>
            <a:rPr lang="en-US" sz="1300" kern="1200" dirty="0">
              <a:solidFill>
                <a:schemeClr val="tx1"/>
              </a:solidFill>
            </a:rPr>
            <a:t>and allocated according to </a:t>
          </a:r>
          <a:r>
            <a:rPr lang="de-DE" sz="1300" kern="1200" dirty="0">
              <a:solidFill>
                <a:schemeClr val="tx1"/>
              </a:solidFill>
            </a:rPr>
            <a:t>established </a:t>
          </a:r>
          <a:r>
            <a:rPr lang="en-US" sz="1300" kern="1200" dirty="0">
              <a:solidFill>
                <a:schemeClr val="tx1"/>
              </a:solidFill>
            </a:rPr>
            <a:t>criteria for this proceeding.</a:t>
          </a:r>
          <a:endParaRPr lang="de-DE" sz="1300" kern="1200" dirty="0">
            <a:solidFill>
              <a:schemeClr val="tx1"/>
            </a:solidFill>
          </a:endParaRPr>
        </a:p>
        <a:p>
          <a:pPr marL="114300" lvl="1" indent="-114300" algn="l" defTabSz="577850">
            <a:lnSpc>
              <a:spcPct val="90000"/>
            </a:lnSpc>
            <a:spcBef>
              <a:spcPct val="0"/>
            </a:spcBef>
            <a:spcAft>
              <a:spcPct val="15000"/>
            </a:spcAft>
            <a:buChar char="•"/>
          </a:pPr>
          <a:r>
            <a:rPr lang="en-US" sz="1300" kern="1200" dirty="0"/>
            <a:t>Beneficiaries will be </a:t>
          </a:r>
          <a:r>
            <a:rPr lang="en-US" sz="1300" b="1" kern="1200" dirty="0"/>
            <a:t>notified by email</a:t>
          </a:r>
          <a:r>
            <a:rPr lang="en-US" sz="1300" kern="1200" dirty="0"/>
            <a:t> of their allocated coaching sessions and redirected to the Coaching Request Area </a:t>
          </a:r>
          <a:br>
            <a:rPr lang="en-US" sz="1300" kern="1200" dirty="0"/>
          </a:br>
          <a:r>
            <a:rPr lang="en-US" sz="1300" b="0" kern="1200" dirty="0"/>
            <a:t>on MIND4MACHINES Website.</a:t>
          </a:r>
          <a:r>
            <a:rPr lang="en-US" sz="1300" b="1" kern="1200" dirty="0"/>
            <a:t> Link: </a:t>
          </a:r>
          <a:r>
            <a:rPr lang="de-DE" sz="1300" b="1" kern="1200" dirty="0">
              <a:solidFill>
                <a:schemeClr val="accent1"/>
              </a:solidFill>
              <a:hlinkClick xmlns:r="http://schemas.openxmlformats.org/officeDocument/2006/relationships" r:id="rId1"/>
            </a:rPr>
            <a:t>https://mind4machines.eu/accelerator-program/accelerator-profgramme-private-area/coaching-2/</a:t>
          </a:r>
          <a:endParaRPr lang="de-DE" sz="1300" b="0" kern="1200" dirty="0">
            <a:solidFill>
              <a:schemeClr val="accent1"/>
            </a:solidFill>
          </a:endParaRPr>
        </a:p>
      </dsp:txBody>
      <dsp:txXfrm rot="-5400000">
        <a:off x="1254926" y="59946"/>
        <a:ext cx="8981103" cy="1052071"/>
      </dsp:txXfrm>
    </dsp:sp>
    <dsp:sp modelId="{03302F46-073E-434D-AE44-96DC84A48F80}">
      <dsp:nvSpPr>
        <dsp:cNvPr id="0" name=""/>
        <dsp:cNvSpPr/>
      </dsp:nvSpPr>
      <dsp:spPr>
        <a:xfrm rot="5400000">
          <a:off x="-268912" y="1872634"/>
          <a:ext cx="1792751" cy="1254926"/>
        </a:xfrm>
        <a:prstGeom prst="chevron">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de-DE" sz="1400" kern="1200" dirty="0"/>
            <a:t>Doodle</a:t>
          </a:r>
        </a:p>
        <a:p>
          <a:pPr marL="0" lvl="0" indent="0" algn="ctr" defTabSz="622300">
            <a:lnSpc>
              <a:spcPct val="90000"/>
            </a:lnSpc>
            <a:spcBef>
              <a:spcPct val="0"/>
            </a:spcBef>
            <a:spcAft>
              <a:spcPct val="35000"/>
            </a:spcAft>
            <a:buNone/>
          </a:pPr>
          <a:r>
            <a:rPr lang="de-DE" sz="1400" kern="1200" dirty="0"/>
            <a:t>booking</a:t>
          </a:r>
          <a:endParaRPr lang="de-DE" sz="1300" kern="1200" dirty="0"/>
        </a:p>
      </dsp:txBody>
      <dsp:txXfrm rot="-5400000">
        <a:off x="1" y="2231184"/>
        <a:ext cx="1254926" cy="537825"/>
      </dsp:txXfrm>
    </dsp:sp>
    <dsp:sp modelId="{656A3898-75A0-4C78-A243-CE4EDCE37B25}">
      <dsp:nvSpPr>
        <dsp:cNvPr id="0" name=""/>
        <dsp:cNvSpPr/>
      </dsp:nvSpPr>
      <dsp:spPr>
        <a:xfrm rot="5400000">
          <a:off x="5280360" y="-2332642"/>
          <a:ext cx="987150" cy="9038018"/>
        </a:xfrm>
        <a:prstGeom prst="round2SameRect">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en-US" sz="1300" kern="1200" dirty="0"/>
            <a:t>Visit the </a:t>
          </a:r>
          <a:r>
            <a:rPr lang="en-US" sz="1300" b="1" kern="1200" dirty="0"/>
            <a:t>Doodle booking pages </a:t>
          </a:r>
          <a:r>
            <a:rPr lang="en-US" sz="1300" kern="1200" dirty="0"/>
            <a:t>and make a </a:t>
          </a:r>
          <a:r>
            <a:rPr lang="en-US" sz="1300" b="1" kern="1200" dirty="0"/>
            <a:t>booking request for each of your assigned coaching sessions.</a:t>
          </a:r>
          <a:endParaRPr lang="de-DE" sz="1300" b="1" kern="1200" dirty="0"/>
        </a:p>
        <a:p>
          <a:pPr marL="114300" lvl="1" indent="-114300" algn="l" defTabSz="577850">
            <a:lnSpc>
              <a:spcPct val="90000"/>
            </a:lnSpc>
            <a:spcBef>
              <a:spcPct val="0"/>
            </a:spcBef>
            <a:spcAft>
              <a:spcPct val="15000"/>
            </a:spcAft>
            <a:buChar char="•"/>
          </a:pPr>
          <a:r>
            <a:rPr lang="en-US" sz="1300" kern="1200" dirty="0">
              <a:sym typeface="Wingdings" panose="05000000000000000000" pitchFamily="2" charset="2"/>
            </a:rPr>
            <a:t>The </a:t>
          </a:r>
          <a:r>
            <a:rPr lang="en-US" sz="1300" b="1" kern="1200" dirty="0">
              <a:sym typeface="Wingdings" panose="05000000000000000000" pitchFamily="2" charset="2"/>
            </a:rPr>
            <a:t>coach</a:t>
          </a:r>
          <a:r>
            <a:rPr lang="en-US" sz="1300" kern="1200" dirty="0">
              <a:sym typeface="Wingdings" panose="05000000000000000000" pitchFamily="2" charset="2"/>
            </a:rPr>
            <a:t> will be informed of your request and </a:t>
          </a:r>
          <a:r>
            <a:rPr lang="en-US" sz="1300" b="1" kern="1200" dirty="0">
              <a:sym typeface="Wingdings" panose="05000000000000000000" pitchFamily="2" charset="2"/>
            </a:rPr>
            <a:t>confirm your appointment by doodle notification.</a:t>
          </a:r>
          <a:endParaRPr lang="de-DE" sz="1300" b="1" kern="1200" dirty="0">
            <a:solidFill>
              <a:srgbClr val="FF0000"/>
            </a:solidFill>
          </a:endParaRPr>
        </a:p>
        <a:p>
          <a:pPr marL="114300" lvl="1" indent="-114300" algn="l" defTabSz="577850">
            <a:lnSpc>
              <a:spcPct val="90000"/>
            </a:lnSpc>
            <a:spcBef>
              <a:spcPct val="0"/>
            </a:spcBef>
            <a:spcAft>
              <a:spcPct val="15000"/>
            </a:spcAft>
            <a:buChar char="•"/>
          </a:pPr>
          <a:r>
            <a:rPr lang="en-US" sz="1300" kern="1200" dirty="0">
              <a:sym typeface="Wingdings" panose="05000000000000000000" pitchFamily="2" charset="2"/>
            </a:rPr>
            <a:t>You will </a:t>
          </a:r>
          <a:r>
            <a:rPr lang="en-US" sz="1300" b="1" kern="1200" dirty="0">
              <a:sym typeface="Wingdings" panose="05000000000000000000" pitchFamily="2" charset="2"/>
            </a:rPr>
            <a:t>receive an appointment invitation </a:t>
          </a:r>
          <a:r>
            <a:rPr lang="en-US" sz="1300" kern="1200" dirty="0">
              <a:sym typeface="Wingdings" panose="05000000000000000000" pitchFamily="2" charset="2"/>
            </a:rPr>
            <a:t>and information about the preparation and further procedure for the coaching</a:t>
          </a:r>
          <a:br>
            <a:rPr lang="en-US" sz="1300" kern="1200" dirty="0">
              <a:sym typeface="Wingdings" panose="05000000000000000000" pitchFamily="2" charset="2"/>
            </a:rPr>
          </a:br>
          <a:r>
            <a:rPr lang="en-US" sz="1300" b="1" kern="1200" dirty="0">
              <a:sym typeface="Wingdings" panose="05000000000000000000" pitchFamily="2" charset="2"/>
            </a:rPr>
            <a:t>(Further communication takes place by email)</a:t>
          </a:r>
          <a:endParaRPr lang="de-DE" sz="1300" b="1" kern="1200" dirty="0">
            <a:solidFill>
              <a:srgbClr val="FF0000"/>
            </a:solidFill>
          </a:endParaRPr>
        </a:p>
      </dsp:txBody>
      <dsp:txXfrm rot="-5400000">
        <a:off x="1254927" y="1740980"/>
        <a:ext cx="8989829" cy="890772"/>
      </dsp:txXfrm>
    </dsp:sp>
    <dsp:sp modelId="{340DE061-59CE-4CC6-9377-286EB07BEFD1}">
      <dsp:nvSpPr>
        <dsp:cNvPr id="0" name=""/>
        <dsp:cNvSpPr/>
      </dsp:nvSpPr>
      <dsp:spPr>
        <a:xfrm rot="5400000">
          <a:off x="-268912" y="3473325"/>
          <a:ext cx="1792751" cy="1254926"/>
        </a:xfrm>
        <a:prstGeom prst="chevron">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de-DE" sz="1400" kern="1200" dirty="0"/>
            <a:t>Required </a:t>
          </a:r>
        </a:p>
        <a:p>
          <a:pPr marL="0" lvl="0" indent="0" algn="ctr" defTabSz="622300">
            <a:lnSpc>
              <a:spcPct val="90000"/>
            </a:lnSpc>
            <a:spcBef>
              <a:spcPct val="0"/>
            </a:spcBef>
            <a:spcAft>
              <a:spcPct val="35000"/>
            </a:spcAft>
            <a:buNone/>
          </a:pPr>
          <a:r>
            <a:rPr lang="de-DE" sz="1400" kern="1200" dirty="0"/>
            <a:t>booking data</a:t>
          </a:r>
        </a:p>
      </dsp:txBody>
      <dsp:txXfrm rot="-5400000">
        <a:off x="1" y="3831875"/>
        <a:ext cx="1254926" cy="537825"/>
      </dsp:txXfrm>
    </dsp:sp>
    <dsp:sp modelId="{228B243F-53B6-4890-8259-F7976144D6D1}">
      <dsp:nvSpPr>
        <dsp:cNvPr id="0" name=""/>
        <dsp:cNvSpPr/>
      </dsp:nvSpPr>
      <dsp:spPr>
        <a:xfrm rot="5400000">
          <a:off x="5469562" y="-731952"/>
          <a:ext cx="608746" cy="9038018"/>
        </a:xfrm>
        <a:prstGeom prst="round2Same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2456" tIns="8255" rIns="8255" bIns="8255" numCol="1" spcCol="1270" anchor="ctr" anchorCtr="0">
          <a:noAutofit/>
        </a:bodyPr>
        <a:lstStyle/>
        <a:p>
          <a:pPr marL="114300" lvl="1" indent="-114300" algn="l" defTabSz="577850">
            <a:lnSpc>
              <a:spcPct val="90000"/>
            </a:lnSpc>
            <a:spcBef>
              <a:spcPct val="0"/>
            </a:spcBef>
            <a:spcAft>
              <a:spcPct val="15000"/>
            </a:spcAft>
            <a:buChar char="•"/>
          </a:pPr>
          <a:r>
            <a:rPr lang="de-DE" sz="1300" b="1" kern="1200" dirty="0"/>
            <a:t>Request your coaching session: </a:t>
          </a:r>
          <a:r>
            <a:rPr lang="de-DE" sz="1300" kern="1200" dirty="0"/>
            <a:t>coaching topic – coaching session  - coach name &gt;&gt; selection of date and timeslot</a:t>
          </a:r>
        </a:p>
        <a:p>
          <a:pPr marL="114300" lvl="1" indent="-114300" algn="l" defTabSz="577850">
            <a:lnSpc>
              <a:spcPct val="90000"/>
            </a:lnSpc>
            <a:spcBef>
              <a:spcPct val="0"/>
            </a:spcBef>
            <a:spcAft>
              <a:spcPct val="15000"/>
            </a:spcAft>
            <a:buChar char="•"/>
          </a:pPr>
          <a:r>
            <a:rPr lang="de-DE" sz="1300" b="1" kern="1200" dirty="0"/>
            <a:t>Persomal information: </a:t>
          </a:r>
          <a:r>
            <a:rPr lang="en-US" sz="1300" kern="1200" dirty="0"/>
            <a:t>Please use </a:t>
          </a:r>
          <a:r>
            <a:rPr lang="en-US" sz="1300" b="1" kern="1200" dirty="0"/>
            <a:t>your acronym</a:t>
          </a:r>
          <a:r>
            <a:rPr lang="en-US" sz="1300" kern="1200" dirty="0"/>
            <a:t> as the name and the </a:t>
          </a:r>
          <a:r>
            <a:rPr lang="en-US" sz="1300" b="1" kern="1200" dirty="0"/>
            <a:t>e-mail address of one contact person</a:t>
          </a:r>
          <a:r>
            <a:rPr lang="en-US" sz="1300" kern="1200" dirty="0"/>
            <a:t>. </a:t>
          </a:r>
          <a:br>
            <a:rPr lang="en-US" sz="1300" kern="1200" dirty="0"/>
          </a:br>
          <a:r>
            <a:rPr lang="en-US" sz="1300" b="0" kern="1200" dirty="0">
              <a:solidFill>
                <a:schemeClr val="tx1"/>
              </a:solidFill>
            </a:rPr>
            <a:t>Please use the same data for each request!</a:t>
          </a:r>
          <a:endParaRPr lang="de-DE" sz="1300" b="0" kern="1200" dirty="0">
            <a:solidFill>
              <a:schemeClr val="tx1"/>
            </a:solidFill>
          </a:endParaRPr>
        </a:p>
      </dsp:txBody>
      <dsp:txXfrm rot="-5400000">
        <a:off x="1254927" y="3512400"/>
        <a:ext cx="9008301" cy="549312"/>
      </dsp:txXfrm>
    </dsp:sp>
  </dsp:spTree>
</dsp:drawing>
</file>

<file path=ppt/diagrams/layout1.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DD3CC4-16B3-4B9F-AAFD-D8537640F855}" type="datetimeFigureOut">
              <a:rPr lang="de-DE" smtClean="0"/>
              <a:t>12.03.2024</a:t>
            </a:fld>
            <a:endParaRPr lang="de-DE"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8AB874-A26E-413E-AC3F-ABE692EE3C58}" type="slidenum">
              <a:rPr lang="de-DE" smtClean="0"/>
              <a:t>‹#›</a:t>
            </a:fld>
            <a:endParaRPr lang="de-DE" dirty="0"/>
          </a:p>
        </p:txBody>
      </p:sp>
    </p:spTree>
    <p:extLst>
      <p:ext uri="{BB962C8B-B14F-4D97-AF65-F5344CB8AC3E}">
        <p14:creationId xmlns:p14="http://schemas.microsoft.com/office/powerpoint/2010/main" val="3819931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83574B1C-2C60-50B2-9F0B-1408C4A99B6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77396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162562-C67A-1B4D-B0D6-D4930BA62F7E}"/>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B838AC4F-0401-6716-C847-50861BD4CC5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32833C8F-1DCD-32F9-78C2-F35EEC1DCAD7}"/>
              </a:ext>
            </a:extLst>
          </p:cNvPr>
          <p:cNvSpPr>
            <a:spLocks noGrp="1"/>
          </p:cNvSpPr>
          <p:nvPr>
            <p:ph type="dt" sz="half" idx="10"/>
          </p:nvPr>
        </p:nvSpPr>
        <p:spPr/>
        <p:txBody>
          <a:bodyPr/>
          <a:lstStyle/>
          <a:p>
            <a:fld id="{F833DBFA-901D-4437-BF79-B8D6FFA8B9F9}" type="datetimeFigureOut">
              <a:rPr lang="en-US" smtClean="0"/>
              <a:t>3/12/2024</a:t>
            </a:fld>
            <a:endParaRPr lang="en-US" dirty="0"/>
          </a:p>
        </p:txBody>
      </p:sp>
      <p:sp>
        <p:nvSpPr>
          <p:cNvPr id="5" name="Marcador de pie de página 4">
            <a:extLst>
              <a:ext uri="{FF2B5EF4-FFF2-40B4-BE49-F238E27FC236}">
                <a16:creationId xmlns:a16="http://schemas.microsoft.com/office/drawing/2014/main" id="{A0D3289C-832F-39E6-1F38-EAB5451A79A6}"/>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E0F717DB-72E5-FD5E-CC18-CA8D288038DE}"/>
              </a:ext>
            </a:extLst>
          </p:cNvPr>
          <p:cNvSpPr>
            <a:spLocks noGrp="1"/>
          </p:cNvSpPr>
          <p:nvPr>
            <p:ph type="sldNum" sz="quarter" idx="12"/>
          </p:nvPr>
        </p:nvSpPr>
        <p:spPr/>
        <p:txBody>
          <a:bodyPr/>
          <a:lstStyle/>
          <a:p>
            <a:fld id="{B1C9E2ED-0FFE-43F4-945A-CCFFF21DF1C8}" type="slidenum">
              <a:rPr lang="en-US" smtClean="0"/>
              <a:t>‹#›</a:t>
            </a:fld>
            <a:endParaRPr lang="en-US" dirty="0"/>
          </a:p>
        </p:txBody>
      </p:sp>
    </p:spTree>
    <p:extLst>
      <p:ext uri="{BB962C8B-B14F-4D97-AF65-F5344CB8AC3E}">
        <p14:creationId xmlns:p14="http://schemas.microsoft.com/office/powerpoint/2010/main" val="3925944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AC9E26-DB6C-741A-6F5A-38A3BD1AA6A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B3D36ED7-A01C-0AC1-3553-6685D433F7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34227FCB-FC5C-5CD6-E6A3-B362137999FC}"/>
              </a:ext>
            </a:extLst>
          </p:cNvPr>
          <p:cNvSpPr>
            <a:spLocks noGrp="1"/>
          </p:cNvSpPr>
          <p:nvPr>
            <p:ph type="dt" sz="half" idx="10"/>
          </p:nvPr>
        </p:nvSpPr>
        <p:spPr/>
        <p:txBody>
          <a:bodyPr/>
          <a:lstStyle/>
          <a:p>
            <a:fld id="{F833DBFA-901D-4437-BF79-B8D6FFA8B9F9}" type="datetimeFigureOut">
              <a:rPr lang="en-US" smtClean="0"/>
              <a:t>3/12/2024</a:t>
            </a:fld>
            <a:endParaRPr lang="en-US" dirty="0"/>
          </a:p>
        </p:txBody>
      </p:sp>
      <p:sp>
        <p:nvSpPr>
          <p:cNvPr id="5" name="Marcador de pie de página 4">
            <a:extLst>
              <a:ext uri="{FF2B5EF4-FFF2-40B4-BE49-F238E27FC236}">
                <a16:creationId xmlns:a16="http://schemas.microsoft.com/office/drawing/2014/main" id="{7C30B685-A5A3-0E7D-5D9A-67B30F28C949}"/>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79A8E83C-321A-17C8-E83C-51FB14EA3308}"/>
              </a:ext>
            </a:extLst>
          </p:cNvPr>
          <p:cNvSpPr>
            <a:spLocks noGrp="1"/>
          </p:cNvSpPr>
          <p:nvPr>
            <p:ph type="sldNum" sz="quarter" idx="12"/>
          </p:nvPr>
        </p:nvSpPr>
        <p:spPr/>
        <p:txBody>
          <a:bodyPr/>
          <a:lstStyle/>
          <a:p>
            <a:fld id="{B1C9E2ED-0FFE-43F4-945A-CCFFF21DF1C8}" type="slidenum">
              <a:rPr lang="en-US" smtClean="0"/>
              <a:t>‹#›</a:t>
            </a:fld>
            <a:endParaRPr lang="en-US" dirty="0"/>
          </a:p>
        </p:txBody>
      </p:sp>
    </p:spTree>
    <p:extLst>
      <p:ext uri="{BB962C8B-B14F-4D97-AF65-F5344CB8AC3E}">
        <p14:creationId xmlns:p14="http://schemas.microsoft.com/office/powerpoint/2010/main" val="848266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C86817-890E-F041-990C-73B112A080FF}"/>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BDEABD92-09FD-EA40-FE10-CE1BF524D7B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contenido 3">
            <a:extLst>
              <a:ext uri="{FF2B5EF4-FFF2-40B4-BE49-F238E27FC236}">
                <a16:creationId xmlns:a16="http://schemas.microsoft.com/office/drawing/2014/main" id="{275B7AED-AA8C-AD42-9A63-0746B8ACA4DA}"/>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fecha 4">
            <a:extLst>
              <a:ext uri="{FF2B5EF4-FFF2-40B4-BE49-F238E27FC236}">
                <a16:creationId xmlns:a16="http://schemas.microsoft.com/office/drawing/2014/main" id="{75B01FEF-DE2E-85EE-B8E1-567719B4DCAC}"/>
              </a:ext>
            </a:extLst>
          </p:cNvPr>
          <p:cNvSpPr>
            <a:spLocks noGrp="1"/>
          </p:cNvSpPr>
          <p:nvPr>
            <p:ph type="dt" sz="half" idx="10"/>
          </p:nvPr>
        </p:nvSpPr>
        <p:spPr/>
        <p:txBody>
          <a:bodyPr/>
          <a:lstStyle/>
          <a:p>
            <a:fld id="{F833DBFA-901D-4437-BF79-B8D6FFA8B9F9}" type="datetimeFigureOut">
              <a:rPr lang="en-US" smtClean="0"/>
              <a:t>3/12/2024</a:t>
            </a:fld>
            <a:endParaRPr lang="en-US" dirty="0"/>
          </a:p>
        </p:txBody>
      </p:sp>
      <p:sp>
        <p:nvSpPr>
          <p:cNvPr id="6" name="Marcador de pie de página 5">
            <a:extLst>
              <a:ext uri="{FF2B5EF4-FFF2-40B4-BE49-F238E27FC236}">
                <a16:creationId xmlns:a16="http://schemas.microsoft.com/office/drawing/2014/main" id="{2534B548-4B06-1D9D-33DC-65AFF8EAA491}"/>
              </a:ext>
            </a:extLst>
          </p:cNvPr>
          <p:cNvSpPr>
            <a:spLocks noGrp="1"/>
          </p:cNvSpPr>
          <p:nvPr>
            <p:ph type="ftr" sz="quarter" idx="11"/>
          </p:nvPr>
        </p:nvSpPr>
        <p:spPr/>
        <p:txBody>
          <a:bodyPr/>
          <a:lstStyle/>
          <a:p>
            <a:endParaRPr lang="en-US" dirty="0"/>
          </a:p>
        </p:txBody>
      </p:sp>
      <p:sp>
        <p:nvSpPr>
          <p:cNvPr id="7" name="Marcador de número de diapositiva 6">
            <a:extLst>
              <a:ext uri="{FF2B5EF4-FFF2-40B4-BE49-F238E27FC236}">
                <a16:creationId xmlns:a16="http://schemas.microsoft.com/office/drawing/2014/main" id="{1A3DB549-4657-946D-62A7-551A6FFC5D4A}"/>
              </a:ext>
            </a:extLst>
          </p:cNvPr>
          <p:cNvSpPr>
            <a:spLocks noGrp="1"/>
          </p:cNvSpPr>
          <p:nvPr>
            <p:ph type="sldNum" sz="quarter" idx="12"/>
          </p:nvPr>
        </p:nvSpPr>
        <p:spPr/>
        <p:txBody>
          <a:bodyPr/>
          <a:lstStyle/>
          <a:p>
            <a:fld id="{B1C9E2ED-0FFE-43F4-945A-CCFFF21DF1C8}" type="slidenum">
              <a:rPr lang="en-US" smtClean="0"/>
              <a:t>‹#›</a:t>
            </a:fld>
            <a:endParaRPr lang="en-US" dirty="0"/>
          </a:p>
        </p:txBody>
      </p:sp>
    </p:spTree>
    <p:extLst>
      <p:ext uri="{BB962C8B-B14F-4D97-AF65-F5344CB8AC3E}">
        <p14:creationId xmlns:p14="http://schemas.microsoft.com/office/powerpoint/2010/main" val="27002632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BB21EB-9B96-B0BC-73DD-C21F5D5E4ACD}"/>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C7BF9458-8709-84D6-B1AE-378307B9E4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436B6885-DBFA-CC00-31D6-BF627A8A88CF}"/>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Marcador de texto 4">
            <a:extLst>
              <a:ext uri="{FF2B5EF4-FFF2-40B4-BE49-F238E27FC236}">
                <a16:creationId xmlns:a16="http://schemas.microsoft.com/office/drawing/2014/main" id="{E455A931-656C-D178-54C9-680283652F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631761DF-8A59-13CA-0A19-28CF3878F210}"/>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Marcador de fecha 6">
            <a:extLst>
              <a:ext uri="{FF2B5EF4-FFF2-40B4-BE49-F238E27FC236}">
                <a16:creationId xmlns:a16="http://schemas.microsoft.com/office/drawing/2014/main" id="{5FCAB193-65AA-3840-7290-96D76BC7F84D}"/>
              </a:ext>
            </a:extLst>
          </p:cNvPr>
          <p:cNvSpPr>
            <a:spLocks noGrp="1"/>
          </p:cNvSpPr>
          <p:nvPr>
            <p:ph type="dt" sz="half" idx="10"/>
          </p:nvPr>
        </p:nvSpPr>
        <p:spPr/>
        <p:txBody>
          <a:bodyPr/>
          <a:lstStyle/>
          <a:p>
            <a:fld id="{F833DBFA-901D-4437-BF79-B8D6FFA8B9F9}" type="datetimeFigureOut">
              <a:rPr lang="en-US" smtClean="0"/>
              <a:t>3/12/2024</a:t>
            </a:fld>
            <a:endParaRPr lang="en-US" dirty="0"/>
          </a:p>
        </p:txBody>
      </p:sp>
      <p:sp>
        <p:nvSpPr>
          <p:cNvPr id="8" name="Marcador de pie de página 7">
            <a:extLst>
              <a:ext uri="{FF2B5EF4-FFF2-40B4-BE49-F238E27FC236}">
                <a16:creationId xmlns:a16="http://schemas.microsoft.com/office/drawing/2014/main" id="{77DEA07F-6758-4984-E788-7232D96775D3}"/>
              </a:ext>
            </a:extLst>
          </p:cNvPr>
          <p:cNvSpPr>
            <a:spLocks noGrp="1"/>
          </p:cNvSpPr>
          <p:nvPr>
            <p:ph type="ftr" sz="quarter" idx="11"/>
          </p:nvPr>
        </p:nvSpPr>
        <p:spPr/>
        <p:txBody>
          <a:bodyPr/>
          <a:lstStyle/>
          <a:p>
            <a:endParaRPr lang="en-US" dirty="0"/>
          </a:p>
        </p:txBody>
      </p:sp>
      <p:sp>
        <p:nvSpPr>
          <p:cNvPr id="9" name="Marcador de número de diapositiva 8">
            <a:extLst>
              <a:ext uri="{FF2B5EF4-FFF2-40B4-BE49-F238E27FC236}">
                <a16:creationId xmlns:a16="http://schemas.microsoft.com/office/drawing/2014/main" id="{1E932C5D-998E-80ED-F85C-DD77D0083E03}"/>
              </a:ext>
            </a:extLst>
          </p:cNvPr>
          <p:cNvSpPr>
            <a:spLocks noGrp="1"/>
          </p:cNvSpPr>
          <p:nvPr>
            <p:ph type="sldNum" sz="quarter" idx="12"/>
          </p:nvPr>
        </p:nvSpPr>
        <p:spPr/>
        <p:txBody>
          <a:bodyPr/>
          <a:lstStyle/>
          <a:p>
            <a:fld id="{B1C9E2ED-0FFE-43F4-945A-CCFFF21DF1C8}" type="slidenum">
              <a:rPr lang="en-US" smtClean="0"/>
              <a:t>‹#›</a:t>
            </a:fld>
            <a:endParaRPr lang="en-US" dirty="0"/>
          </a:p>
        </p:txBody>
      </p:sp>
    </p:spTree>
    <p:extLst>
      <p:ext uri="{BB962C8B-B14F-4D97-AF65-F5344CB8AC3E}">
        <p14:creationId xmlns:p14="http://schemas.microsoft.com/office/powerpoint/2010/main" val="27976273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118F31E-C9EB-CB4E-2056-0FC9A88DF42F}"/>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fecha 2">
            <a:extLst>
              <a:ext uri="{FF2B5EF4-FFF2-40B4-BE49-F238E27FC236}">
                <a16:creationId xmlns:a16="http://schemas.microsoft.com/office/drawing/2014/main" id="{8B319C60-448B-E27D-A133-6450A1E39732}"/>
              </a:ext>
            </a:extLst>
          </p:cNvPr>
          <p:cNvSpPr>
            <a:spLocks noGrp="1"/>
          </p:cNvSpPr>
          <p:nvPr>
            <p:ph type="dt" sz="half" idx="10"/>
          </p:nvPr>
        </p:nvSpPr>
        <p:spPr/>
        <p:txBody>
          <a:bodyPr/>
          <a:lstStyle/>
          <a:p>
            <a:fld id="{F833DBFA-901D-4437-BF79-B8D6FFA8B9F9}" type="datetimeFigureOut">
              <a:rPr lang="en-US" smtClean="0"/>
              <a:t>3/12/2024</a:t>
            </a:fld>
            <a:endParaRPr lang="en-US" dirty="0"/>
          </a:p>
        </p:txBody>
      </p:sp>
      <p:sp>
        <p:nvSpPr>
          <p:cNvPr id="4" name="Marcador de pie de página 3">
            <a:extLst>
              <a:ext uri="{FF2B5EF4-FFF2-40B4-BE49-F238E27FC236}">
                <a16:creationId xmlns:a16="http://schemas.microsoft.com/office/drawing/2014/main" id="{587A66B4-CCC6-4EAD-D4FD-3112B050AE5C}"/>
              </a:ext>
            </a:extLst>
          </p:cNvPr>
          <p:cNvSpPr>
            <a:spLocks noGrp="1"/>
          </p:cNvSpPr>
          <p:nvPr>
            <p:ph type="ftr" sz="quarter" idx="11"/>
          </p:nvPr>
        </p:nvSpPr>
        <p:spPr/>
        <p:txBody>
          <a:bodyPr/>
          <a:lstStyle/>
          <a:p>
            <a:endParaRPr lang="en-US" dirty="0"/>
          </a:p>
        </p:txBody>
      </p:sp>
      <p:sp>
        <p:nvSpPr>
          <p:cNvPr id="5" name="Marcador de número de diapositiva 4">
            <a:extLst>
              <a:ext uri="{FF2B5EF4-FFF2-40B4-BE49-F238E27FC236}">
                <a16:creationId xmlns:a16="http://schemas.microsoft.com/office/drawing/2014/main" id="{9FF1DFD5-7241-6714-38E5-3F0DE4737CEC}"/>
              </a:ext>
            </a:extLst>
          </p:cNvPr>
          <p:cNvSpPr>
            <a:spLocks noGrp="1"/>
          </p:cNvSpPr>
          <p:nvPr>
            <p:ph type="sldNum" sz="quarter" idx="12"/>
          </p:nvPr>
        </p:nvSpPr>
        <p:spPr/>
        <p:txBody>
          <a:bodyPr/>
          <a:lstStyle/>
          <a:p>
            <a:fld id="{B1C9E2ED-0FFE-43F4-945A-CCFFF21DF1C8}" type="slidenum">
              <a:rPr lang="en-US" smtClean="0"/>
              <a:t>‹#›</a:t>
            </a:fld>
            <a:endParaRPr lang="en-US" dirty="0"/>
          </a:p>
        </p:txBody>
      </p:sp>
    </p:spTree>
    <p:extLst>
      <p:ext uri="{BB962C8B-B14F-4D97-AF65-F5344CB8AC3E}">
        <p14:creationId xmlns:p14="http://schemas.microsoft.com/office/powerpoint/2010/main" val="380919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0F758E8-5591-7730-7FF5-23A7B1C5D92F}"/>
              </a:ext>
            </a:extLst>
          </p:cNvPr>
          <p:cNvSpPr>
            <a:spLocks noGrp="1"/>
          </p:cNvSpPr>
          <p:nvPr>
            <p:ph type="dt" sz="half" idx="10"/>
          </p:nvPr>
        </p:nvSpPr>
        <p:spPr/>
        <p:txBody>
          <a:bodyPr/>
          <a:lstStyle/>
          <a:p>
            <a:fld id="{F833DBFA-901D-4437-BF79-B8D6FFA8B9F9}" type="datetimeFigureOut">
              <a:rPr lang="en-US" smtClean="0"/>
              <a:t>3/12/2024</a:t>
            </a:fld>
            <a:endParaRPr lang="en-US" dirty="0"/>
          </a:p>
        </p:txBody>
      </p:sp>
      <p:sp>
        <p:nvSpPr>
          <p:cNvPr id="3" name="Marcador de pie de página 2">
            <a:extLst>
              <a:ext uri="{FF2B5EF4-FFF2-40B4-BE49-F238E27FC236}">
                <a16:creationId xmlns:a16="http://schemas.microsoft.com/office/drawing/2014/main" id="{0EC43FAD-EECB-F2D2-594B-8DC75E1F8795}"/>
              </a:ext>
            </a:extLst>
          </p:cNvPr>
          <p:cNvSpPr>
            <a:spLocks noGrp="1"/>
          </p:cNvSpPr>
          <p:nvPr>
            <p:ph type="ftr" sz="quarter" idx="11"/>
          </p:nvPr>
        </p:nvSpPr>
        <p:spPr/>
        <p:txBody>
          <a:bodyPr/>
          <a:lstStyle/>
          <a:p>
            <a:endParaRPr lang="en-US" dirty="0"/>
          </a:p>
        </p:txBody>
      </p:sp>
      <p:sp>
        <p:nvSpPr>
          <p:cNvPr id="4" name="Marcador de número de diapositiva 3">
            <a:extLst>
              <a:ext uri="{FF2B5EF4-FFF2-40B4-BE49-F238E27FC236}">
                <a16:creationId xmlns:a16="http://schemas.microsoft.com/office/drawing/2014/main" id="{7E29F40A-2CEE-D21A-B022-1C454F975EA4}"/>
              </a:ext>
            </a:extLst>
          </p:cNvPr>
          <p:cNvSpPr>
            <a:spLocks noGrp="1"/>
          </p:cNvSpPr>
          <p:nvPr>
            <p:ph type="sldNum" sz="quarter" idx="12"/>
          </p:nvPr>
        </p:nvSpPr>
        <p:spPr/>
        <p:txBody>
          <a:bodyPr/>
          <a:lstStyle/>
          <a:p>
            <a:fld id="{B1C9E2ED-0FFE-43F4-945A-CCFFF21DF1C8}" type="slidenum">
              <a:rPr lang="en-US" smtClean="0"/>
              <a:t>‹#›</a:t>
            </a:fld>
            <a:endParaRPr lang="en-US" dirty="0"/>
          </a:p>
        </p:txBody>
      </p:sp>
    </p:spTree>
    <p:extLst>
      <p:ext uri="{BB962C8B-B14F-4D97-AF65-F5344CB8AC3E}">
        <p14:creationId xmlns:p14="http://schemas.microsoft.com/office/powerpoint/2010/main" val="26388601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C6C922-45F0-DD11-E10F-930DA20F3BD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contenido 2">
            <a:extLst>
              <a:ext uri="{FF2B5EF4-FFF2-40B4-BE49-F238E27FC236}">
                <a16:creationId xmlns:a16="http://schemas.microsoft.com/office/drawing/2014/main" id="{F8DC5825-F2D0-756D-66E9-7BF322DB00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texto 3">
            <a:extLst>
              <a:ext uri="{FF2B5EF4-FFF2-40B4-BE49-F238E27FC236}">
                <a16:creationId xmlns:a16="http://schemas.microsoft.com/office/drawing/2014/main" id="{2CD0F09F-D40D-8474-50CF-9F993CFF21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3C64A42-4C74-CC9D-1C26-D2D98431C20E}"/>
              </a:ext>
            </a:extLst>
          </p:cNvPr>
          <p:cNvSpPr>
            <a:spLocks noGrp="1"/>
          </p:cNvSpPr>
          <p:nvPr>
            <p:ph type="dt" sz="half" idx="10"/>
          </p:nvPr>
        </p:nvSpPr>
        <p:spPr/>
        <p:txBody>
          <a:bodyPr/>
          <a:lstStyle/>
          <a:p>
            <a:fld id="{F833DBFA-901D-4437-BF79-B8D6FFA8B9F9}" type="datetimeFigureOut">
              <a:rPr lang="en-US" smtClean="0"/>
              <a:t>3/12/2024</a:t>
            </a:fld>
            <a:endParaRPr lang="en-US" dirty="0"/>
          </a:p>
        </p:txBody>
      </p:sp>
      <p:sp>
        <p:nvSpPr>
          <p:cNvPr id="6" name="Marcador de pie de página 5">
            <a:extLst>
              <a:ext uri="{FF2B5EF4-FFF2-40B4-BE49-F238E27FC236}">
                <a16:creationId xmlns:a16="http://schemas.microsoft.com/office/drawing/2014/main" id="{3092079B-37FC-FC27-9B7C-F81C357DBDAC}"/>
              </a:ext>
            </a:extLst>
          </p:cNvPr>
          <p:cNvSpPr>
            <a:spLocks noGrp="1"/>
          </p:cNvSpPr>
          <p:nvPr>
            <p:ph type="ftr" sz="quarter" idx="11"/>
          </p:nvPr>
        </p:nvSpPr>
        <p:spPr/>
        <p:txBody>
          <a:bodyPr/>
          <a:lstStyle/>
          <a:p>
            <a:endParaRPr lang="en-US" dirty="0"/>
          </a:p>
        </p:txBody>
      </p:sp>
      <p:sp>
        <p:nvSpPr>
          <p:cNvPr id="7" name="Marcador de número de diapositiva 6">
            <a:extLst>
              <a:ext uri="{FF2B5EF4-FFF2-40B4-BE49-F238E27FC236}">
                <a16:creationId xmlns:a16="http://schemas.microsoft.com/office/drawing/2014/main" id="{1DDAD472-D6F8-5A49-1188-A60D5036B033}"/>
              </a:ext>
            </a:extLst>
          </p:cNvPr>
          <p:cNvSpPr>
            <a:spLocks noGrp="1"/>
          </p:cNvSpPr>
          <p:nvPr>
            <p:ph type="sldNum" sz="quarter" idx="12"/>
          </p:nvPr>
        </p:nvSpPr>
        <p:spPr/>
        <p:txBody>
          <a:bodyPr/>
          <a:lstStyle/>
          <a:p>
            <a:fld id="{B1C9E2ED-0FFE-43F4-945A-CCFFF21DF1C8}" type="slidenum">
              <a:rPr lang="en-US" smtClean="0"/>
              <a:t>‹#›</a:t>
            </a:fld>
            <a:endParaRPr lang="en-US" dirty="0"/>
          </a:p>
        </p:txBody>
      </p:sp>
    </p:spTree>
    <p:extLst>
      <p:ext uri="{BB962C8B-B14F-4D97-AF65-F5344CB8AC3E}">
        <p14:creationId xmlns:p14="http://schemas.microsoft.com/office/powerpoint/2010/main" val="32412718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134061-D00A-C0D7-7E2E-D8D14582A45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a:p>
        </p:txBody>
      </p:sp>
      <p:sp>
        <p:nvSpPr>
          <p:cNvPr id="3" name="Marcador de posición de imagen 2">
            <a:extLst>
              <a:ext uri="{FF2B5EF4-FFF2-40B4-BE49-F238E27FC236}">
                <a16:creationId xmlns:a16="http://schemas.microsoft.com/office/drawing/2014/main" id="{36C9B726-AAF5-437C-BA2F-9170A7BABE8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Marcador de texto 3">
            <a:extLst>
              <a:ext uri="{FF2B5EF4-FFF2-40B4-BE49-F238E27FC236}">
                <a16:creationId xmlns:a16="http://schemas.microsoft.com/office/drawing/2014/main" id="{9B02360F-A770-10A3-8AEB-6D588C84F7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8FF1E9E-CB5C-74E9-E77D-CB7F44A4B068}"/>
              </a:ext>
            </a:extLst>
          </p:cNvPr>
          <p:cNvSpPr>
            <a:spLocks noGrp="1"/>
          </p:cNvSpPr>
          <p:nvPr>
            <p:ph type="dt" sz="half" idx="10"/>
          </p:nvPr>
        </p:nvSpPr>
        <p:spPr/>
        <p:txBody>
          <a:bodyPr/>
          <a:lstStyle/>
          <a:p>
            <a:fld id="{F833DBFA-901D-4437-BF79-B8D6FFA8B9F9}" type="datetimeFigureOut">
              <a:rPr lang="en-US" smtClean="0"/>
              <a:t>3/12/2024</a:t>
            </a:fld>
            <a:endParaRPr lang="en-US" dirty="0"/>
          </a:p>
        </p:txBody>
      </p:sp>
      <p:sp>
        <p:nvSpPr>
          <p:cNvPr id="6" name="Marcador de pie de página 5">
            <a:extLst>
              <a:ext uri="{FF2B5EF4-FFF2-40B4-BE49-F238E27FC236}">
                <a16:creationId xmlns:a16="http://schemas.microsoft.com/office/drawing/2014/main" id="{F6867210-0D5C-D24A-0FA1-A705E42D2D98}"/>
              </a:ext>
            </a:extLst>
          </p:cNvPr>
          <p:cNvSpPr>
            <a:spLocks noGrp="1"/>
          </p:cNvSpPr>
          <p:nvPr>
            <p:ph type="ftr" sz="quarter" idx="11"/>
          </p:nvPr>
        </p:nvSpPr>
        <p:spPr/>
        <p:txBody>
          <a:bodyPr/>
          <a:lstStyle/>
          <a:p>
            <a:endParaRPr lang="en-US" dirty="0"/>
          </a:p>
        </p:txBody>
      </p:sp>
      <p:sp>
        <p:nvSpPr>
          <p:cNvPr id="7" name="Marcador de número de diapositiva 6">
            <a:extLst>
              <a:ext uri="{FF2B5EF4-FFF2-40B4-BE49-F238E27FC236}">
                <a16:creationId xmlns:a16="http://schemas.microsoft.com/office/drawing/2014/main" id="{BB7AAABF-75A6-DA67-8133-DCEC6B493344}"/>
              </a:ext>
            </a:extLst>
          </p:cNvPr>
          <p:cNvSpPr>
            <a:spLocks noGrp="1"/>
          </p:cNvSpPr>
          <p:nvPr>
            <p:ph type="sldNum" sz="quarter" idx="12"/>
          </p:nvPr>
        </p:nvSpPr>
        <p:spPr/>
        <p:txBody>
          <a:bodyPr/>
          <a:lstStyle/>
          <a:p>
            <a:fld id="{B1C9E2ED-0FFE-43F4-945A-CCFFF21DF1C8}" type="slidenum">
              <a:rPr lang="en-US" smtClean="0"/>
              <a:t>‹#›</a:t>
            </a:fld>
            <a:endParaRPr lang="en-US" dirty="0"/>
          </a:p>
        </p:txBody>
      </p:sp>
    </p:spTree>
    <p:extLst>
      <p:ext uri="{BB962C8B-B14F-4D97-AF65-F5344CB8AC3E}">
        <p14:creationId xmlns:p14="http://schemas.microsoft.com/office/powerpoint/2010/main" val="39838939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084CB8-3121-8230-7C22-F39E2D252918}"/>
              </a:ext>
            </a:extLst>
          </p:cNvPr>
          <p:cNvSpPr>
            <a:spLocks noGrp="1"/>
          </p:cNvSpPr>
          <p:nvPr>
            <p:ph type="title"/>
          </p:nvPr>
        </p:nvSpPr>
        <p:spPr/>
        <p:txBody>
          <a:bodyPr/>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7F284B48-8A7F-B903-4E09-A9452E4D5B03}"/>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BDFB85F9-D3EA-2DF1-6E51-17400102A14A}"/>
              </a:ext>
            </a:extLst>
          </p:cNvPr>
          <p:cNvSpPr>
            <a:spLocks noGrp="1"/>
          </p:cNvSpPr>
          <p:nvPr>
            <p:ph type="dt" sz="half" idx="10"/>
          </p:nvPr>
        </p:nvSpPr>
        <p:spPr/>
        <p:txBody>
          <a:bodyPr/>
          <a:lstStyle/>
          <a:p>
            <a:fld id="{F833DBFA-901D-4437-BF79-B8D6FFA8B9F9}" type="datetimeFigureOut">
              <a:rPr lang="en-US" smtClean="0"/>
              <a:t>3/12/2024</a:t>
            </a:fld>
            <a:endParaRPr lang="en-US" dirty="0"/>
          </a:p>
        </p:txBody>
      </p:sp>
      <p:sp>
        <p:nvSpPr>
          <p:cNvPr id="5" name="Marcador de pie de página 4">
            <a:extLst>
              <a:ext uri="{FF2B5EF4-FFF2-40B4-BE49-F238E27FC236}">
                <a16:creationId xmlns:a16="http://schemas.microsoft.com/office/drawing/2014/main" id="{32109A22-7BF2-E7AD-B2CE-43556D325E12}"/>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0260BE31-5EB2-237F-BB0F-A6813220D690}"/>
              </a:ext>
            </a:extLst>
          </p:cNvPr>
          <p:cNvSpPr>
            <a:spLocks noGrp="1"/>
          </p:cNvSpPr>
          <p:nvPr>
            <p:ph type="sldNum" sz="quarter" idx="12"/>
          </p:nvPr>
        </p:nvSpPr>
        <p:spPr/>
        <p:txBody>
          <a:bodyPr/>
          <a:lstStyle/>
          <a:p>
            <a:fld id="{B1C9E2ED-0FFE-43F4-945A-CCFFF21DF1C8}" type="slidenum">
              <a:rPr lang="en-US" smtClean="0"/>
              <a:t>‹#›</a:t>
            </a:fld>
            <a:endParaRPr lang="en-US" dirty="0"/>
          </a:p>
        </p:txBody>
      </p:sp>
    </p:spTree>
    <p:extLst>
      <p:ext uri="{BB962C8B-B14F-4D97-AF65-F5344CB8AC3E}">
        <p14:creationId xmlns:p14="http://schemas.microsoft.com/office/powerpoint/2010/main" val="18451563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E4C97A8B-6957-7FDA-22C0-67FF8368F1A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a:p>
        </p:txBody>
      </p:sp>
      <p:sp>
        <p:nvSpPr>
          <p:cNvPr id="3" name="Marcador de texto vertical 2">
            <a:extLst>
              <a:ext uri="{FF2B5EF4-FFF2-40B4-BE49-F238E27FC236}">
                <a16:creationId xmlns:a16="http://schemas.microsoft.com/office/drawing/2014/main" id="{5CE783F5-69BF-E39D-A429-239F1D64405C}"/>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2B4A1535-8401-817F-5DD1-456EF6B366AE}"/>
              </a:ext>
            </a:extLst>
          </p:cNvPr>
          <p:cNvSpPr>
            <a:spLocks noGrp="1"/>
          </p:cNvSpPr>
          <p:nvPr>
            <p:ph type="dt" sz="half" idx="10"/>
          </p:nvPr>
        </p:nvSpPr>
        <p:spPr/>
        <p:txBody>
          <a:bodyPr/>
          <a:lstStyle/>
          <a:p>
            <a:fld id="{F833DBFA-901D-4437-BF79-B8D6FFA8B9F9}" type="datetimeFigureOut">
              <a:rPr lang="en-US" smtClean="0"/>
              <a:t>3/12/2024</a:t>
            </a:fld>
            <a:endParaRPr lang="en-US" dirty="0"/>
          </a:p>
        </p:txBody>
      </p:sp>
      <p:sp>
        <p:nvSpPr>
          <p:cNvPr id="5" name="Marcador de pie de página 4">
            <a:extLst>
              <a:ext uri="{FF2B5EF4-FFF2-40B4-BE49-F238E27FC236}">
                <a16:creationId xmlns:a16="http://schemas.microsoft.com/office/drawing/2014/main" id="{27246587-31AC-4308-CBB6-8FEE61657EA0}"/>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8691C732-8C1B-B67D-8F6A-BB0A4EDF50A7}"/>
              </a:ext>
            </a:extLst>
          </p:cNvPr>
          <p:cNvSpPr>
            <a:spLocks noGrp="1"/>
          </p:cNvSpPr>
          <p:nvPr>
            <p:ph type="sldNum" sz="quarter" idx="12"/>
          </p:nvPr>
        </p:nvSpPr>
        <p:spPr/>
        <p:txBody>
          <a:bodyPr/>
          <a:lstStyle/>
          <a:p>
            <a:fld id="{B1C9E2ED-0FFE-43F4-945A-CCFFF21DF1C8}" type="slidenum">
              <a:rPr lang="en-US" smtClean="0"/>
              <a:t>‹#›</a:t>
            </a:fld>
            <a:endParaRPr lang="en-US" dirty="0"/>
          </a:p>
        </p:txBody>
      </p:sp>
    </p:spTree>
    <p:extLst>
      <p:ext uri="{BB962C8B-B14F-4D97-AF65-F5344CB8AC3E}">
        <p14:creationId xmlns:p14="http://schemas.microsoft.com/office/powerpoint/2010/main" val="4089835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0E37372A-FE93-0669-AB19-5F5C592FD7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Marcador de contenido 2">
            <a:extLst>
              <a:ext uri="{FF2B5EF4-FFF2-40B4-BE49-F238E27FC236}">
                <a16:creationId xmlns:a16="http://schemas.microsoft.com/office/drawing/2014/main" id="{1D0C4F0D-B429-736F-0677-FC1E066D4167}"/>
              </a:ext>
            </a:extLst>
          </p:cNvPr>
          <p:cNvSpPr>
            <a:spLocks noGrp="1"/>
          </p:cNvSpPr>
          <p:nvPr>
            <p:ph idx="1"/>
          </p:nvPr>
        </p:nvSpPr>
        <p:spPr>
          <a:xfrm>
            <a:off x="764309" y="1698429"/>
            <a:ext cx="10515600" cy="3461142"/>
          </a:xfrm>
          <a:prstGeom prst="rect">
            <a:avLst/>
          </a:prstGeom>
        </p:spPr>
        <p:txBody>
          <a:bodyPr/>
          <a:lstStyle>
            <a:lvl1pPr>
              <a:defRPr>
                <a:solidFill>
                  <a:srgbClr val="37B39B"/>
                </a:solidFill>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n-US" noProof="0" err="1"/>
              <a:t>Haga</a:t>
            </a:r>
            <a:r>
              <a:rPr lang="en-US" noProof="0"/>
              <a:t> </a:t>
            </a:r>
            <a:r>
              <a:rPr lang="en-US" noProof="0" err="1"/>
              <a:t>clic</a:t>
            </a:r>
            <a:r>
              <a:rPr lang="en-US" noProof="0"/>
              <a:t> para </a:t>
            </a:r>
            <a:r>
              <a:rPr lang="en-US" noProof="0" err="1"/>
              <a:t>modificar</a:t>
            </a:r>
            <a:r>
              <a:rPr lang="en-US" noProof="0"/>
              <a:t> </a:t>
            </a:r>
            <a:r>
              <a:rPr lang="en-US" noProof="0" err="1"/>
              <a:t>los</a:t>
            </a:r>
            <a:r>
              <a:rPr lang="en-US" noProof="0"/>
              <a:t> </a:t>
            </a:r>
            <a:r>
              <a:rPr lang="en-US" noProof="0" err="1"/>
              <a:t>estilos</a:t>
            </a:r>
            <a:r>
              <a:rPr lang="en-US" noProof="0"/>
              <a:t> de </a:t>
            </a:r>
            <a:r>
              <a:rPr lang="en-US" noProof="0" err="1"/>
              <a:t>texto</a:t>
            </a:r>
            <a:r>
              <a:rPr lang="en-US" noProof="0"/>
              <a:t> del </a:t>
            </a:r>
            <a:r>
              <a:rPr lang="en-US" noProof="0" err="1"/>
              <a:t>patrón</a:t>
            </a:r>
            <a:endParaRPr lang="en-US" noProof="0"/>
          </a:p>
          <a:p>
            <a:pPr lvl="1"/>
            <a:r>
              <a:rPr lang="en-US" noProof="0"/>
              <a:t>Segundo </a:t>
            </a:r>
            <a:r>
              <a:rPr lang="en-US" noProof="0" err="1"/>
              <a:t>nivel</a:t>
            </a:r>
            <a:endParaRPr lang="en-US" noProof="0"/>
          </a:p>
          <a:p>
            <a:pPr lvl="2"/>
            <a:r>
              <a:rPr lang="en-US" noProof="0" err="1"/>
              <a:t>Tercer</a:t>
            </a:r>
            <a:r>
              <a:rPr lang="en-US" noProof="0"/>
              <a:t> </a:t>
            </a:r>
            <a:r>
              <a:rPr lang="en-US" noProof="0" err="1"/>
              <a:t>nivel</a:t>
            </a:r>
            <a:endParaRPr lang="en-US" noProof="0"/>
          </a:p>
          <a:p>
            <a:pPr lvl="3"/>
            <a:r>
              <a:rPr lang="en-US" noProof="0"/>
              <a:t>Cuarto </a:t>
            </a:r>
            <a:r>
              <a:rPr lang="en-US" noProof="0" err="1"/>
              <a:t>nivel</a:t>
            </a:r>
            <a:endParaRPr lang="en-US" noProof="0"/>
          </a:p>
          <a:p>
            <a:pPr lvl="4"/>
            <a:r>
              <a:rPr lang="en-US" noProof="0"/>
              <a:t>Quinto </a:t>
            </a:r>
            <a:r>
              <a:rPr lang="en-US" noProof="0" err="1"/>
              <a:t>nivel</a:t>
            </a:r>
            <a:endParaRPr lang="en-US" noProof="0"/>
          </a:p>
        </p:txBody>
      </p:sp>
    </p:spTree>
    <p:extLst>
      <p:ext uri="{BB962C8B-B14F-4D97-AF65-F5344CB8AC3E}">
        <p14:creationId xmlns:p14="http://schemas.microsoft.com/office/powerpoint/2010/main" val="894193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0E37372A-FE93-0669-AB19-5F5C592FD7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Marcador de texto 2">
            <a:extLst>
              <a:ext uri="{FF2B5EF4-FFF2-40B4-BE49-F238E27FC236}">
                <a16:creationId xmlns:a16="http://schemas.microsoft.com/office/drawing/2014/main" id="{238BF9CC-008D-7C21-EC04-BA12BC1CF2A5}"/>
              </a:ext>
            </a:extLst>
          </p:cNvPr>
          <p:cNvSpPr>
            <a:spLocks noGrp="1"/>
          </p:cNvSpPr>
          <p:nvPr>
            <p:ph type="body" idx="1"/>
          </p:nvPr>
        </p:nvSpPr>
        <p:spPr>
          <a:xfrm>
            <a:off x="738188" y="1282556"/>
            <a:ext cx="5157787" cy="823912"/>
          </a:xfrm>
          <a:prstGeom prst="rect">
            <a:avLst/>
          </a:prstGeom>
        </p:spPr>
        <p:txBody>
          <a:bodyPr anchor="b"/>
          <a:lstStyle>
            <a:lvl1pPr marL="0" indent="0">
              <a:buNone/>
              <a:defRPr sz="2400" b="0">
                <a:solidFill>
                  <a:srgbClr val="244696"/>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Marcador de contenido 3">
            <a:extLst>
              <a:ext uri="{FF2B5EF4-FFF2-40B4-BE49-F238E27FC236}">
                <a16:creationId xmlns:a16="http://schemas.microsoft.com/office/drawing/2014/main" id="{B2AFCC23-2940-76C0-9A2E-FAFD4A135E1C}"/>
              </a:ext>
            </a:extLst>
          </p:cNvPr>
          <p:cNvSpPr>
            <a:spLocks noGrp="1"/>
          </p:cNvSpPr>
          <p:nvPr>
            <p:ph sz="half" idx="2"/>
          </p:nvPr>
        </p:nvSpPr>
        <p:spPr>
          <a:xfrm>
            <a:off x="738188" y="2227984"/>
            <a:ext cx="5157787" cy="3684588"/>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11" name="Marcador de texto 4">
            <a:extLst>
              <a:ext uri="{FF2B5EF4-FFF2-40B4-BE49-F238E27FC236}">
                <a16:creationId xmlns:a16="http://schemas.microsoft.com/office/drawing/2014/main" id="{9EAD168C-7BC2-3DF4-4498-EB475056D272}"/>
              </a:ext>
            </a:extLst>
          </p:cNvPr>
          <p:cNvSpPr>
            <a:spLocks noGrp="1"/>
          </p:cNvSpPr>
          <p:nvPr>
            <p:ph type="body" sz="quarter" idx="3"/>
          </p:nvPr>
        </p:nvSpPr>
        <p:spPr>
          <a:xfrm>
            <a:off x="6070600" y="1282556"/>
            <a:ext cx="5183188" cy="823912"/>
          </a:xfrm>
          <a:prstGeom prst="rect">
            <a:avLst/>
          </a:prstGeom>
        </p:spPr>
        <p:txBody>
          <a:bodyPr anchor="b"/>
          <a:lstStyle>
            <a:lvl1pPr marL="0" indent="0">
              <a:buNone/>
              <a:defRPr lang="es-ES" sz="2400" b="0" kern="1200" dirty="0">
                <a:solidFill>
                  <a:srgbClr val="244696"/>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000"/>
              </a:spcBef>
              <a:buFont typeface="Arial" panose="020B0604020202020204" pitchFamily="34" charset="0"/>
              <a:buNone/>
            </a:pPr>
            <a:r>
              <a:rPr lang="es-ES"/>
              <a:t>Haga clic para modificar los estilos de texto del patrón</a:t>
            </a:r>
          </a:p>
        </p:txBody>
      </p:sp>
      <p:sp>
        <p:nvSpPr>
          <p:cNvPr id="12" name="Marcador de contenido 5">
            <a:extLst>
              <a:ext uri="{FF2B5EF4-FFF2-40B4-BE49-F238E27FC236}">
                <a16:creationId xmlns:a16="http://schemas.microsoft.com/office/drawing/2014/main" id="{204B4936-DA61-2B83-38C7-CE005D091678}"/>
              </a:ext>
            </a:extLst>
          </p:cNvPr>
          <p:cNvSpPr>
            <a:spLocks noGrp="1"/>
          </p:cNvSpPr>
          <p:nvPr>
            <p:ph sz="quarter" idx="4"/>
          </p:nvPr>
        </p:nvSpPr>
        <p:spPr>
          <a:xfrm>
            <a:off x="6070600" y="2227984"/>
            <a:ext cx="5183188" cy="3684588"/>
          </a:xfrm>
          <a:prstGeom prst="rect">
            <a:avLst/>
          </a:prstGeo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vl2pPr>
              <a:defRPr>
                <a:latin typeface="Open Sans" panose="020B0606030504020204" pitchFamily="34" charset="0"/>
                <a:ea typeface="Open Sans" panose="020B0606030504020204" pitchFamily="34" charset="0"/>
                <a:cs typeface="Open Sans" panose="020B0606030504020204" pitchFamily="34" charset="0"/>
              </a:defRPr>
            </a:lvl2pPr>
            <a:lvl3pPr>
              <a:defRPr>
                <a:latin typeface="Open Sans" panose="020B0606030504020204" pitchFamily="34" charset="0"/>
                <a:ea typeface="Open Sans" panose="020B0606030504020204" pitchFamily="34" charset="0"/>
                <a:cs typeface="Open Sans" panose="020B0606030504020204" pitchFamily="34" charset="0"/>
              </a:defRPr>
            </a:lvl3pPr>
            <a:lvl4pPr>
              <a:defRPr>
                <a:latin typeface="Open Sans" panose="020B0606030504020204" pitchFamily="34" charset="0"/>
                <a:ea typeface="Open Sans" panose="020B0606030504020204" pitchFamily="34" charset="0"/>
                <a:cs typeface="Open Sans" panose="020B0606030504020204" pitchFamily="34" charset="0"/>
              </a:defRPr>
            </a:lvl4pPr>
            <a:lvl5pPr>
              <a:defRPr>
                <a:latin typeface="Open Sans" panose="020B0606030504020204" pitchFamily="34" charset="0"/>
                <a:ea typeface="Open Sans" panose="020B0606030504020204" pitchFamily="34" charset="0"/>
                <a:cs typeface="Open Sans" panose="020B0606030504020204" pitchFamily="34" charset="0"/>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extLst>
      <p:ext uri="{BB962C8B-B14F-4D97-AF65-F5344CB8AC3E}">
        <p14:creationId xmlns:p14="http://schemas.microsoft.com/office/powerpoint/2010/main" val="2621555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Encabezado de sección">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946AA332-4482-AFC0-6EFE-2D069203363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Marcador de contenido 2">
            <a:extLst>
              <a:ext uri="{FF2B5EF4-FFF2-40B4-BE49-F238E27FC236}">
                <a16:creationId xmlns:a16="http://schemas.microsoft.com/office/drawing/2014/main" id="{D9862D7C-2639-4C8F-CE9C-662D94C1636A}"/>
              </a:ext>
            </a:extLst>
          </p:cNvPr>
          <p:cNvSpPr>
            <a:spLocks noGrp="1"/>
          </p:cNvSpPr>
          <p:nvPr>
            <p:ph idx="1"/>
          </p:nvPr>
        </p:nvSpPr>
        <p:spPr>
          <a:xfrm>
            <a:off x="4643850" y="1439154"/>
            <a:ext cx="6938551" cy="4352046"/>
          </a:xfrm>
          <a:prstGeom prst="rect">
            <a:avLst/>
          </a:prstGeom>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vl2pPr>
              <a:defRPr sz="28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000">
                <a:latin typeface="Open Sans" panose="020B0606030504020204" pitchFamily="34" charset="0"/>
                <a:ea typeface="Open Sans" panose="020B0606030504020204" pitchFamily="34" charset="0"/>
                <a:cs typeface="Open Sans" panose="020B0606030504020204" pitchFamily="34" charset="0"/>
              </a:defRPr>
            </a:lvl4pPr>
            <a:lvl5pPr>
              <a:defRPr sz="2000">
                <a:latin typeface="Open Sans" panose="020B0606030504020204" pitchFamily="34" charset="0"/>
                <a:ea typeface="Open Sans" panose="020B0606030504020204" pitchFamily="34" charset="0"/>
                <a:cs typeface="Open Sans" panose="020B0606030504020204" pitchFamily="34" charset="0"/>
              </a:defRPr>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3" name="Marcador de texto 3">
            <a:extLst>
              <a:ext uri="{FF2B5EF4-FFF2-40B4-BE49-F238E27FC236}">
                <a16:creationId xmlns:a16="http://schemas.microsoft.com/office/drawing/2014/main" id="{DE61EE82-2888-F7A8-8A50-35506E0FF605}"/>
              </a:ext>
            </a:extLst>
          </p:cNvPr>
          <p:cNvSpPr>
            <a:spLocks noGrp="1"/>
          </p:cNvSpPr>
          <p:nvPr>
            <p:ph type="body" sz="half" idx="2"/>
          </p:nvPr>
        </p:nvSpPr>
        <p:spPr>
          <a:xfrm>
            <a:off x="496723" y="2539999"/>
            <a:ext cx="3650404" cy="3251201"/>
          </a:xfrm>
          <a:prstGeom prst="rect">
            <a:avLst/>
          </a:prstGeom>
        </p:spPr>
        <p:txBody>
          <a:bodyPr/>
          <a:lstStyle>
            <a:lvl1pPr marL="0" indent="0">
              <a:buNone/>
              <a:defRPr sz="1600">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Tree>
    <p:extLst>
      <p:ext uri="{BB962C8B-B14F-4D97-AF65-F5344CB8AC3E}">
        <p14:creationId xmlns:p14="http://schemas.microsoft.com/office/powerpoint/2010/main" val="1613438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B18FD24E-3E16-CC81-76D9-3034B8C91D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0598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EAEA720-D56E-62C9-4D17-BD894C204D77}"/>
              </a:ext>
            </a:extLst>
          </p:cNvPr>
          <p:cNvSpPr>
            <a:spLocks noGrp="1"/>
          </p:cNvSpPr>
          <p:nvPr>
            <p:ph type="title"/>
          </p:nvPr>
        </p:nvSpPr>
        <p:spPr>
          <a:xfrm>
            <a:off x="1604819" y="2946401"/>
            <a:ext cx="5534890" cy="1036492"/>
          </a:xfrm>
          <a:prstGeom prst="rect">
            <a:avLst/>
          </a:prstGeom>
        </p:spPr>
        <p:txBody>
          <a:bodyPr/>
          <a:lstStyle/>
          <a:p>
            <a:r>
              <a:rPr lang="es-ES"/>
              <a:t>Haga clic para modificar el estilo de título del patrón</a:t>
            </a:r>
            <a:endParaRPr lang="en-US"/>
          </a:p>
        </p:txBody>
      </p:sp>
      <p:sp>
        <p:nvSpPr>
          <p:cNvPr id="3" name="Marcador de fecha 2">
            <a:extLst>
              <a:ext uri="{FF2B5EF4-FFF2-40B4-BE49-F238E27FC236}">
                <a16:creationId xmlns:a16="http://schemas.microsoft.com/office/drawing/2014/main" id="{9EA010DB-FC4E-2717-F048-F4B478458BA1}"/>
              </a:ext>
            </a:extLst>
          </p:cNvPr>
          <p:cNvSpPr>
            <a:spLocks noGrp="1"/>
          </p:cNvSpPr>
          <p:nvPr>
            <p:ph type="dt" sz="half" idx="10"/>
          </p:nvPr>
        </p:nvSpPr>
        <p:spPr>
          <a:xfrm>
            <a:off x="838200" y="6356350"/>
            <a:ext cx="2743200" cy="365125"/>
          </a:xfrm>
          <a:prstGeom prst="rect">
            <a:avLst/>
          </a:prstGeom>
        </p:spPr>
        <p:txBody>
          <a:bodyPr/>
          <a:lstStyle/>
          <a:p>
            <a:fld id="{9880246E-D8AB-4E84-8C1B-1149BBCEA684}" type="datetimeFigureOut">
              <a:rPr lang="en-US" smtClean="0"/>
              <a:t>3/12/2024</a:t>
            </a:fld>
            <a:endParaRPr lang="en-US" dirty="0"/>
          </a:p>
        </p:txBody>
      </p:sp>
      <p:sp>
        <p:nvSpPr>
          <p:cNvPr id="4" name="Marcador de pie de página 3">
            <a:extLst>
              <a:ext uri="{FF2B5EF4-FFF2-40B4-BE49-F238E27FC236}">
                <a16:creationId xmlns:a16="http://schemas.microsoft.com/office/drawing/2014/main" id="{7109C56D-EA3E-BCF1-C585-BC61CC853644}"/>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5" name="Marcador de número de diapositiva 4">
            <a:extLst>
              <a:ext uri="{FF2B5EF4-FFF2-40B4-BE49-F238E27FC236}">
                <a16:creationId xmlns:a16="http://schemas.microsoft.com/office/drawing/2014/main" id="{70DCB587-B2E9-5B3E-BF0C-1DD864F954EF}"/>
              </a:ext>
            </a:extLst>
          </p:cNvPr>
          <p:cNvSpPr>
            <a:spLocks noGrp="1"/>
          </p:cNvSpPr>
          <p:nvPr>
            <p:ph type="sldNum" sz="quarter" idx="12"/>
          </p:nvPr>
        </p:nvSpPr>
        <p:spPr>
          <a:xfrm>
            <a:off x="8610600" y="6356350"/>
            <a:ext cx="2743200" cy="365125"/>
          </a:xfrm>
          <a:prstGeom prst="rect">
            <a:avLst/>
          </a:prstGeom>
        </p:spPr>
        <p:txBody>
          <a:bodyPr/>
          <a:lstStyle/>
          <a:p>
            <a:fld id="{FF310EED-0B6C-4684-A1DF-286B1E33C5EC}" type="slidenum">
              <a:rPr lang="en-US" smtClean="0"/>
              <a:t>‹#›</a:t>
            </a:fld>
            <a:endParaRPr lang="en-US" dirty="0"/>
          </a:p>
        </p:txBody>
      </p:sp>
      <p:pic>
        <p:nvPicPr>
          <p:cNvPr id="7" name="Imagen 6">
            <a:extLst>
              <a:ext uri="{FF2B5EF4-FFF2-40B4-BE49-F238E27FC236}">
                <a16:creationId xmlns:a16="http://schemas.microsoft.com/office/drawing/2014/main" id="{3A7EE4A0-1176-EF69-86F9-4BEEC1E8E9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19699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9785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_Diapositiva de título">
    <p:bg>
      <p:bgPr>
        <a:solidFill>
          <a:srgbClr val="FFFFFF">
            <a:alpha val="83000"/>
          </a:srgbClr>
        </a:solidFill>
        <a:effectLst/>
      </p:bgPr>
    </p:bg>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8DE2D9BD-9D6A-4794-B536-F53899D95600}"/>
              </a:ext>
            </a:extLst>
          </p:cNvPr>
          <p:cNvSpPr>
            <a:spLocks noGrp="1"/>
          </p:cNvSpPr>
          <p:nvPr>
            <p:ph type="dt" sz="half" idx="10"/>
          </p:nvPr>
        </p:nvSpPr>
        <p:spPr/>
        <p:txBody>
          <a:bodyPr/>
          <a:lstStyle/>
          <a:p>
            <a:fld id="{74A338F1-108B-4981-9522-7E0CC88CF212}" type="datetimeFigureOut">
              <a:rPr lang="es-ES" smtClean="0"/>
              <a:t>12/03/2024</a:t>
            </a:fld>
            <a:endParaRPr lang="es-ES"/>
          </a:p>
        </p:txBody>
      </p:sp>
      <p:sp>
        <p:nvSpPr>
          <p:cNvPr id="11" name="Título 10">
            <a:extLst>
              <a:ext uri="{FF2B5EF4-FFF2-40B4-BE49-F238E27FC236}">
                <a16:creationId xmlns:a16="http://schemas.microsoft.com/office/drawing/2014/main" id="{CBD4BB1D-CDB5-486A-A560-7E9A15FA3258}"/>
              </a:ext>
            </a:extLst>
          </p:cNvPr>
          <p:cNvSpPr>
            <a:spLocks noGrp="1"/>
          </p:cNvSpPr>
          <p:nvPr>
            <p:ph type="title"/>
          </p:nvPr>
        </p:nvSpPr>
        <p:spPr>
          <a:xfrm>
            <a:off x="688536" y="3897144"/>
            <a:ext cx="5251367" cy="1325563"/>
          </a:xfrm>
          <a:prstGeom prst="rect">
            <a:avLst/>
          </a:prstGeom>
        </p:spPr>
        <p:txBody>
          <a:bodyPr/>
          <a:lstStyle>
            <a:lvl1pPr>
              <a:defRPr>
                <a:latin typeface="+mn-lt"/>
              </a:defRPr>
            </a:lvl1pPr>
          </a:lstStyle>
          <a:p>
            <a:r>
              <a:rPr lang="en-US" noProof="0" dirty="0" err="1"/>
              <a:t>Haga</a:t>
            </a:r>
            <a:r>
              <a:rPr lang="en-US" noProof="0" dirty="0"/>
              <a:t> </a:t>
            </a:r>
            <a:r>
              <a:rPr lang="en-US" noProof="0" dirty="0" err="1"/>
              <a:t>clic</a:t>
            </a:r>
            <a:r>
              <a:rPr lang="en-US" noProof="0" dirty="0"/>
              <a:t> para </a:t>
            </a:r>
            <a:r>
              <a:rPr lang="en-US" noProof="0" dirty="0" err="1"/>
              <a:t>modificar</a:t>
            </a:r>
            <a:r>
              <a:rPr lang="en-US" noProof="0" dirty="0"/>
              <a:t> </a:t>
            </a:r>
            <a:r>
              <a:rPr lang="en-US" noProof="0" dirty="0" err="1"/>
              <a:t>el</a:t>
            </a:r>
            <a:r>
              <a:rPr lang="en-US" noProof="0" dirty="0"/>
              <a:t> </a:t>
            </a:r>
            <a:r>
              <a:rPr lang="en-US" noProof="0" dirty="0" err="1"/>
              <a:t>estilo</a:t>
            </a:r>
            <a:r>
              <a:rPr lang="en-US" noProof="0" dirty="0"/>
              <a:t> de </a:t>
            </a:r>
            <a:r>
              <a:rPr lang="en-US" noProof="0" dirty="0" err="1"/>
              <a:t>título</a:t>
            </a:r>
            <a:r>
              <a:rPr lang="en-US" noProof="0" dirty="0"/>
              <a:t> del </a:t>
            </a:r>
            <a:r>
              <a:rPr lang="en-US" noProof="0" dirty="0" err="1"/>
              <a:t>patrón</a:t>
            </a:r>
            <a:endParaRPr lang="en-US" noProof="0" dirty="0"/>
          </a:p>
        </p:txBody>
      </p:sp>
      <p:pic>
        <p:nvPicPr>
          <p:cNvPr id="38" name="Resim 37">
            <a:extLst>
              <a:ext uri="{FF2B5EF4-FFF2-40B4-BE49-F238E27FC236}">
                <a16:creationId xmlns:a16="http://schemas.microsoft.com/office/drawing/2014/main" id="{7CF59016-14D8-4E9C-91B1-28AE66A9936C}"/>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tretch>
            <a:fillRect/>
          </a:stretch>
        </p:blipFill>
        <p:spPr>
          <a:xfrm>
            <a:off x="5067419" y="356491"/>
            <a:ext cx="6821978" cy="5763491"/>
          </a:xfrm>
          <a:prstGeom prst="rect">
            <a:avLst/>
          </a:prstGeom>
        </p:spPr>
      </p:pic>
      <p:pic>
        <p:nvPicPr>
          <p:cNvPr id="39" name="Imagen 10">
            <a:extLst>
              <a:ext uri="{FF2B5EF4-FFF2-40B4-BE49-F238E27FC236}">
                <a16:creationId xmlns:a16="http://schemas.microsoft.com/office/drawing/2014/main" id="{9F2D01E1-842E-4A68-85C8-2F4883103C9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31340" y="282830"/>
            <a:ext cx="1658057" cy="576000"/>
          </a:xfrm>
          <a:prstGeom prst="rect">
            <a:avLst/>
          </a:prstGeom>
        </p:spPr>
      </p:pic>
    </p:spTree>
    <p:extLst>
      <p:ext uri="{BB962C8B-B14F-4D97-AF65-F5344CB8AC3E}">
        <p14:creationId xmlns:p14="http://schemas.microsoft.com/office/powerpoint/2010/main" val="2574232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6D0D2C-EC7D-C9A1-D526-296793301B7A}"/>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a:p>
        </p:txBody>
      </p:sp>
      <p:sp>
        <p:nvSpPr>
          <p:cNvPr id="3" name="Subtítulo 2">
            <a:extLst>
              <a:ext uri="{FF2B5EF4-FFF2-40B4-BE49-F238E27FC236}">
                <a16:creationId xmlns:a16="http://schemas.microsoft.com/office/drawing/2014/main" id="{FAB02BCC-ADA0-40BA-ADBF-69B0CAA4F77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a:p>
        </p:txBody>
      </p:sp>
      <p:sp>
        <p:nvSpPr>
          <p:cNvPr id="4" name="Marcador de fecha 3">
            <a:extLst>
              <a:ext uri="{FF2B5EF4-FFF2-40B4-BE49-F238E27FC236}">
                <a16:creationId xmlns:a16="http://schemas.microsoft.com/office/drawing/2014/main" id="{D1BF821D-9B5A-CA5D-C844-52A0699DB0AA}"/>
              </a:ext>
            </a:extLst>
          </p:cNvPr>
          <p:cNvSpPr>
            <a:spLocks noGrp="1"/>
          </p:cNvSpPr>
          <p:nvPr>
            <p:ph type="dt" sz="half" idx="10"/>
          </p:nvPr>
        </p:nvSpPr>
        <p:spPr/>
        <p:txBody>
          <a:bodyPr/>
          <a:lstStyle/>
          <a:p>
            <a:fld id="{F833DBFA-901D-4437-BF79-B8D6FFA8B9F9}" type="datetimeFigureOut">
              <a:rPr lang="en-US" smtClean="0"/>
              <a:t>3/12/2024</a:t>
            </a:fld>
            <a:endParaRPr lang="en-US" dirty="0"/>
          </a:p>
        </p:txBody>
      </p:sp>
      <p:sp>
        <p:nvSpPr>
          <p:cNvPr id="5" name="Marcador de pie de página 4">
            <a:extLst>
              <a:ext uri="{FF2B5EF4-FFF2-40B4-BE49-F238E27FC236}">
                <a16:creationId xmlns:a16="http://schemas.microsoft.com/office/drawing/2014/main" id="{CAC0969C-4175-585C-D58A-30155FFA128D}"/>
              </a:ext>
            </a:extLst>
          </p:cNvPr>
          <p:cNvSpPr>
            <a:spLocks noGrp="1"/>
          </p:cNvSpPr>
          <p:nvPr>
            <p:ph type="ftr" sz="quarter" idx="11"/>
          </p:nvPr>
        </p:nvSpPr>
        <p:spPr/>
        <p:txBody>
          <a:bodyPr/>
          <a:lstStyle/>
          <a:p>
            <a:endParaRPr lang="en-US" dirty="0"/>
          </a:p>
        </p:txBody>
      </p:sp>
      <p:sp>
        <p:nvSpPr>
          <p:cNvPr id="6" name="Marcador de número de diapositiva 5">
            <a:extLst>
              <a:ext uri="{FF2B5EF4-FFF2-40B4-BE49-F238E27FC236}">
                <a16:creationId xmlns:a16="http://schemas.microsoft.com/office/drawing/2014/main" id="{4FEFD389-95F3-4488-43B5-6BEB969BBB35}"/>
              </a:ext>
            </a:extLst>
          </p:cNvPr>
          <p:cNvSpPr>
            <a:spLocks noGrp="1"/>
          </p:cNvSpPr>
          <p:nvPr>
            <p:ph type="sldNum" sz="quarter" idx="12"/>
          </p:nvPr>
        </p:nvSpPr>
        <p:spPr/>
        <p:txBody>
          <a:bodyPr/>
          <a:lstStyle/>
          <a:p>
            <a:fld id="{B1C9E2ED-0FFE-43F4-945A-CCFFF21DF1C8}" type="slidenum">
              <a:rPr lang="en-US" smtClean="0"/>
              <a:t>‹#›</a:t>
            </a:fld>
            <a:endParaRPr lang="en-US" dirty="0"/>
          </a:p>
        </p:txBody>
      </p:sp>
    </p:spTree>
    <p:extLst>
      <p:ext uri="{BB962C8B-B14F-4D97-AF65-F5344CB8AC3E}">
        <p14:creationId xmlns:p14="http://schemas.microsoft.com/office/powerpoint/2010/main" val="2984104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5F7BA8BE-8CAF-8B35-7011-C50C6891D0B3}"/>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159523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4" r:id="rId3"/>
    <p:sldLayoutId id="2147483675" r:id="rId4"/>
    <p:sldLayoutId id="2147483651" r:id="rId5"/>
    <p:sldLayoutId id="2147483654" r:id="rId6"/>
    <p:sldLayoutId id="2147483676" r:id="rId7"/>
    <p:sldLayoutId id="2147483689" r:id="rId8"/>
  </p:sldLayoutIdLst>
  <p:txStyles>
    <p:titleStyle>
      <a:lvl1pPr algn="l" defTabSz="914400" rtl="0" eaLnBrk="1" latinLnBrk="0" hangingPunct="1">
        <a:lnSpc>
          <a:spcPct val="90000"/>
        </a:lnSpc>
        <a:spcBef>
          <a:spcPct val="0"/>
        </a:spcBef>
        <a:buNone/>
        <a:defRPr sz="4800" kern="1200">
          <a:solidFill>
            <a:srgbClr val="284998"/>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3600" kern="1200">
          <a:solidFill>
            <a:srgbClr val="37B39B"/>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1FE06D7E-7F3E-42C6-3890-1B6445491F1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Marcador de texto 2">
            <a:extLst>
              <a:ext uri="{FF2B5EF4-FFF2-40B4-BE49-F238E27FC236}">
                <a16:creationId xmlns:a16="http://schemas.microsoft.com/office/drawing/2014/main" id="{7C437578-86B7-AF70-F950-6DD2413113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Marcador de fecha 3">
            <a:extLst>
              <a:ext uri="{FF2B5EF4-FFF2-40B4-BE49-F238E27FC236}">
                <a16:creationId xmlns:a16="http://schemas.microsoft.com/office/drawing/2014/main" id="{EDEB1BAE-9A76-1E0E-D5FF-411DD64A74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33DBFA-901D-4437-BF79-B8D6FFA8B9F9}" type="datetimeFigureOut">
              <a:rPr lang="en-US" smtClean="0"/>
              <a:t>3/12/2024</a:t>
            </a:fld>
            <a:endParaRPr lang="en-US" dirty="0"/>
          </a:p>
        </p:txBody>
      </p:sp>
      <p:sp>
        <p:nvSpPr>
          <p:cNvPr id="5" name="Marcador de pie de página 4">
            <a:extLst>
              <a:ext uri="{FF2B5EF4-FFF2-40B4-BE49-F238E27FC236}">
                <a16:creationId xmlns:a16="http://schemas.microsoft.com/office/drawing/2014/main" id="{5B949256-B392-F35A-CE8A-F1CAA6F5D3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Marcador de número de diapositiva 5">
            <a:extLst>
              <a:ext uri="{FF2B5EF4-FFF2-40B4-BE49-F238E27FC236}">
                <a16:creationId xmlns:a16="http://schemas.microsoft.com/office/drawing/2014/main" id="{6F16B2AA-D542-DACE-8C71-7D04986AD5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C9E2ED-0FFE-43F4-945A-CCFFF21DF1C8}" type="slidenum">
              <a:rPr lang="en-US" smtClean="0"/>
              <a:t>‹#›</a:t>
            </a:fld>
            <a:endParaRPr lang="en-US" dirty="0"/>
          </a:p>
        </p:txBody>
      </p:sp>
    </p:spTree>
    <p:extLst>
      <p:ext uri="{BB962C8B-B14F-4D97-AF65-F5344CB8AC3E}">
        <p14:creationId xmlns:p14="http://schemas.microsoft.com/office/powerpoint/2010/main" val="320764517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euresearch.ch/en/our-services/inform/open-calls-137.html" TargetMode="External"/><Relationship Id="rId2" Type="http://schemas.openxmlformats.org/officeDocument/2006/relationships/hyperlink" Target="https://ec.europa.eu/info/funding-tenders/opportunities/portal/screen/home" TargetMode="Externa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eic.ec.europa.eu/investment-opportunities_en" TargetMode="External"/><Relationship Id="rId1" Type="http://schemas.openxmlformats.org/officeDocument/2006/relationships/slideLayout" Target="../slideLayouts/slideLayout7.xml"/><Relationship Id="rId5" Type="http://schemas.openxmlformats.org/officeDocument/2006/relationships/hyperlink" Target="https://ec.europa.eu/info/funding-tenders/opportunities/portal/screen/opportunities/topic-details/horizon-eic-2024-accelerator-01?tenders=false&amp;programmePeriod=2021%20-%202027&amp;frameworkProgramme=43108390&amp;programmePart=43121666" TargetMode="External"/><Relationship Id="rId4" Type="http://schemas.openxmlformats.org/officeDocument/2006/relationships/hyperlink" Target="https://eic.ec.europa.eu/eic-funding-opportunities/eic-accelerator-0_e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eic.ec.europa.eu/eic-funding-opportunities/eic-accelerator/eic-accelerator-challenges_en" TargetMode="External"/><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hyperlink" Target="https://eic.ec.europa.eu/eic-funding-opportunities/eic-transition_en" TargetMode="Externa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eic.ec.europa.eu/eic-funding-opportunities/calls-proposals/clean-and-efficient-cooling_en" TargetMode="External"/><Relationship Id="rId7" Type="http://schemas.openxmlformats.org/officeDocument/2006/relationships/hyperlink" Target="https://eic.ec.europa.eu/calls-tenders/eic-challenge-space-solar-energy-harvesting-innovative-space-applications_en" TargetMode="External"/><Relationship Id="rId2" Type="http://schemas.openxmlformats.org/officeDocument/2006/relationships/hyperlink" Target="https://eic.ec.europa.eu/eic-funding-opportunities/eic-pathfinder_en" TargetMode="External"/><Relationship Id="rId1" Type="http://schemas.openxmlformats.org/officeDocument/2006/relationships/slideLayout" Target="../slideLayouts/slideLayout7.xml"/><Relationship Id="rId6" Type="http://schemas.openxmlformats.org/officeDocument/2006/relationships/hyperlink" Target="https://eic.ec.europa.eu/eic-funding-opportunities/calls-proposals/eic-challenge-responsible-electronics_en" TargetMode="External"/><Relationship Id="rId5" Type="http://schemas.openxmlformats.org/officeDocument/2006/relationships/hyperlink" Target="https://eic.ec.europa.eu/calls-tenders/eic-pathfinder-challenge-precision-nutrition_en" TargetMode="External"/><Relationship Id="rId4" Type="http://schemas.openxmlformats.org/officeDocument/2006/relationships/hyperlink" Target="https://eic.ec.europa.eu/calls-tenders/architecture-engineering-and-construction-digitalisation-novel-triad-design-fabrication-and_en" TargetMode="External"/></Relationships>
</file>

<file path=ppt/slides/_rels/slide16.xml.rels><?xml version="1.0" encoding="UTF-8" standalone="yes"?>
<Relationships xmlns="http://schemas.openxmlformats.org/package/2006/relationships"><Relationship Id="rId2" Type="http://schemas.openxmlformats.org/officeDocument/2006/relationships/hyperlink" Target="https://ec.europa.eu/info/funding-tenders/opportunities/portal/screen/opportunities/topic-details/horizon-eic-2024-booster"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s://research-and-innovation.ec.europa.eu/funding/funding-opportunities/funding-programmes-and-open-calls/horizon-europe/european-innovation-ecosystems_en"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hyperlink" Target="https://eit.europa.eu/news-events/news/eic-eit-working-closer-together-europes-innovators" TargetMode="External"/><Relationship Id="rId3" Type="http://schemas.openxmlformats.org/officeDocument/2006/relationships/image" Target="../media/image19.jpeg"/><Relationship Id="rId7" Type="http://schemas.openxmlformats.org/officeDocument/2006/relationships/image" Target="../media/image23.emf"/><Relationship Id="rId2" Type="http://schemas.openxmlformats.org/officeDocument/2006/relationships/image" Target="../media/image18.png"/><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hyperlink" Target="https://www.chips-ju.europa.eu/" TargetMode="External"/><Relationship Id="rId5" Type="http://schemas.openxmlformats.org/officeDocument/2006/relationships/image" Target="../media/image26.jpeg"/><Relationship Id="rId4" Type="http://schemas.openxmlformats.org/officeDocument/2006/relationships/hyperlink" Target="https://european-union.europa.eu/institutions-law-budget/institutions-and-bodies/search-all-eu-institutions-and-bodies/chips-joint-undertaking_en" TargetMode="External"/></Relationships>
</file>

<file path=ppt/slides/_rels/slide21.xml.rels><?xml version="1.0" encoding="UTF-8" standalone="yes"?>
<Relationships xmlns="http://schemas.openxmlformats.org/package/2006/relationships"><Relationship Id="rId2" Type="http://schemas.openxmlformats.org/officeDocument/2006/relationships/hyperlink" Target="https://digital-strategy.ec.europa.eu/en/activities/digital-programme" TargetMode="Externa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hyperlink" Target="https://ec.europa.eu/info/funding-tenders/opportunities/portal/screen/opportunities/topic-search?tenders=false&amp;closed=true&amp;programmePeriod=2021%20-%202027&amp;frameworkProgramme=43089234"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8" Type="http://schemas.openxmlformats.org/officeDocument/2006/relationships/hyperlink" Target="https://ec.europa.eu/growth/industry/policy/cluster_en" TargetMode="External"/><Relationship Id="rId3" Type="http://schemas.openxmlformats.org/officeDocument/2006/relationships/hyperlink" Target="https://commission.europa.eu/funding-tenders/find-funding/eu-funding-programmes/single-market-programme/overview/consumer-protection_en" TargetMode="External"/><Relationship Id="rId7" Type="http://schemas.openxmlformats.org/officeDocument/2006/relationships/hyperlink" Target="https://www.erasmus-entrepreneurs.eu/" TargetMode="External"/><Relationship Id="rId12" Type="http://schemas.openxmlformats.org/officeDocument/2006/relationships/hyperlink" Target="https://commission.europa.eu/funding-tenders/find-funding/eu-funding-programmes/single-market-programme/overview/high-quality-european-statistics_en" TargetMode="External"/><Relationship Id="rId2" Type="http://schemas.openxmlformats.org/officeDocument/2006/relationships/hyperlink" Target="https://commission.europa.eu/funding-tenders/find-funding/eu-funding-programmes/single-market-programme/overview/food-safety_en" TargetMode="External"/><Relationship Id="rId1" Type="http://schemas.openxmlformats.org/officeDocument/2006/relationships/slideLayout" Target="../slideLayouts/slideLayout4.xml"/><Relationship Id="rId6" Type="http://schemas.openxmlformats.org/officeDocument/2006/relationships/hyperlink" Target="https://d.docs.live.net/26f34028e592de67/Documents/INTERNAL%20MARKET%5eJ%20INDUSTRY%5eJ%20ENTREPRENEURSHIP%20AND%20SMES/SINGLE%20MARKET/SINGLE%20MARKET%20PROGRAMME/SME%20envoy%20network%20to%20ensure%20the%20SME%20policy%20dialogue%20between%20Member%20States" TargetMode="External"/><Relationship Id="rId11" Type="http://schemas.openxmlformats.org/officeDocument/2006/relationships/hyperlink" Target="https://commission.europa.eu/funding-tenders/find-funding/eu-funding-programmes/single-market-programme/overview/supporting-development-standards-and-reporting_en" TargetMode="External"/><Relationship Id="rId5" Type="http://schemas.openxmlformats.org/officeDocument/2006/relationships/hyperlink" Target="https://een.ec.europa.eu/" TargetMode="External"/><Relationship Id="rId10" Type="http://schemas.openxmlformats.org/officeDocument/2006/relationships/hyperlink" Target="https://commission.europa.eu/funding-tenders/find-funding/eu-funding-programmes/single-market-programme/overview/more-effective-single-market_en" TargetMode="External"/><Relationship Id="rId4" Type="http://schemas.openxmlformats.org/officeDocument/2006/relationships/hyperlink" Target="https://commission.europa.eu/funding-tenders/find-funding/eu-funding-programmes/single-market-programme/overview/support-businesses_en" TargetMode="External"/><Relationship Id="rId9" Type="http://schemas.openxmlformats.org/officeDocument/2006/relationships/hyperlink" Target="https://ec.europa.eu/growth/smes/sme-strategy_en"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https://ec.europa.eu/info/funding-tenders/opportunities/portal/screen/opportunities/topic-search;callCode=null;freeTextSearchKeyword=;matchWholeText=true;typeCodes=8;statusCodes=31094501,31094502,31094503;programmePeriod=null;programCcm2Id=null;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tenders=false&amp;frameworkProgramme=43108390" TargetMode="External"/><Relationship Id="rId7" Type="http://schemas.openxmlformats.org/officeDocument/2006/relationships/hyperlink" Target="https://clustercollaboration.eu/open-calls" TargetMode="External"/><Relationship Id="rId2" Type="http://schemas.openxmlformats.org/officeDocument/2006/relationships/hyperlink" Target="https://ec.europa.eu/info/funding-tenders/opportunities/portal/screen/opportunities/competitive-calls" TargetMode="External"/><Relationship Id="rId1" Type="http://schemas.openxmlformats.org/officeDocument/2006/relationships/slideLayout" Target="../slideLayouts/slideLayout4.xml"/><Relationship Id="rId6" Type="http://schemas.openxmlformats.org/officeDocument/2006/relationships/hyperlink" Target="https://ec.europa.eu/info/funding-tenders/opportunities/portal/screen/opportunities/topic-search;callCode=null;freeTextSearchKeyword=;matchWholeText=true;typeCodes=8;statusCodes=31094501,31094502,31094503;programmePeriod=null;programCcm2Id=null;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tenders=false&amp;frameworkProgramme=43089234&amp;programmePart=" TargetMode="External"/><Relationship Id="rId5" Type="http://schemas.openxmlformats.org/officeDocument/2006/relationships/hyperlink" Target="https://ec.europa.eu/info/funding-tenders/opportunities/portal/screen/opportunities/topic-search;callCode=null;freeTextSearchKeyword=;matchWholeText=true;typeCodes=8;statusCodes=31094501,31094502,31094503;programmePeriod=null;programCcm2Id=null;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tenders=false&amp;frameworkProgramme=43152860&amp;programmePart=" TargetMode="External"/><Relationship Id="rId4" Type="http://schemas.openxmlformats.org/officeDocument/2006/relationships/hyperlink" Target="https://ec.europa.eu/info/funding-tenders/opportunities/portal/screen/opportunities/topic-search;callCode=null;freeTextSearchKeyword=;matchWholeText=true;typeCodes=8;statusCodes=31094501,31094502,31094503;programmePeriod=null;programCcm2Id=null;programDivisionCode=null;focusAreaCode=null;destination=null;mission=null;geographicalZonesCode=null;programmeDivisionProspect=null;startDateLte=null;startDateGte=null;crossCuttingPriorityCode=null;cpvCode=null;performanceOfDelivery=null;sortQuery=sortStatus;orderBy=asc;onlyTenders=false;topicListKey=topicSearchTablePageState?tenders=false&amp;frameworkProgramme=43252476&amp;programmePart="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ec.europa.eu/info/funding-tenders/opportunities/docs/2021-2027/i3/wp-call/2023/call-fiche_i3-2023-inv1_en.pdf" TargetMode="External"/><Relationship Id="rId2" Type="http://schemas.openxmlformats.org/officeDocument/2006/relationships/hyperlink" Target="https://eismea.ec.europa.eu/programmes/interregional-innovation-investments-i3-instrument_en" TargetMode="External"/><Relationship Id="rId1" Type="http://schemas.openxmlformats.org/officeDocument/2006/relationships/slideLayout" Target="../slideLayouts/slideLayout7.xml"/><Relationship Id="rId4" Type="http://schemas.openxmlformats.org/officeDocument/2006/relationships/hyperlink" Target="https://ec.europa.eu/info/funding-tenders/opportunities/docs/2021-2027/i3/wp-call/2023/call-fiche_i3-2023-inv2a_en.pdf"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s://een.ec.europa.eu/partnering-opportunities" TargetMode="External"/><Relationship Id="rId7" Type="http://schemas.openxmlformats.org/officeDocument/2006/relationships/hyperlink" Target="https://webgate.ec.europa.eu/dashboard/hub" TargetMode="External"/><Relationship Id="rId2" Type="http://schemas.openxmlformats.org/officeDocument/2006/relationships/image" Target="../media/image28.jpg"/><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hyperlink" Target="https://ec.europa.eu/info/funding-tenders/opportunities/portal/screen/how-to-participate/partner-search" TargetMode="External"/><Relationship Id="rId4" Type="http://schemas.openxmlformats.org/officeDocument/2006/relationships/hyperlink" Target="https://mind4machines.eu/open-innovation-platform/"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s://www.hightech-venture-days.com/" TargetMode="External"/><Relationship Id="rId2" Type="http://schemas.openxmlformats.org/officeDocument/2006/relationships/hyperlink" Target="https://ebancongress.com/startups-2024/" TargetMode="External"/><Relationship Id="rId1" Type="http://schemas.openxmlformats.org/officeDocument/2006/relationships/slideLayout" Target="../slideLayouts/slideLayout5.xml"/><Relationship Id="rId6" Type="http://schemas.openxmlformats.org/officeDocument/2006/relationships/hyperlink" Target="https://www.f6s.com/programs" TargetMode="External"/><Relationship Id="rId5" Type="http://schemas.openxmlformats.org/officeDocument/2006/relationships/hyperlink" Target="https://techsylvania.com/" TargetMode="External"/><Relationship Id="rId4" Type="http://schemas.openxmlformats.org/officeDocument/2006/relationships/hyperlink" Target="https://www.mwclasvegas.com/" TargetMode="Externa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twitter.com/ioanaadrnv" TargetMode="External"/><Relationship Id="rId7" Type="http://schemas.openxmlformats.org/officeDocument/2006/relationships/hyperlink" Target="https://www.linkedin.com/in/cristiandascalu" TargetMode="External"/><Relationship Id="rId2" Type="http://schemas.openxmlformats.org/officeDocument/2006/relationships/hyperlink" Target="https://mind4machines.eu/accelerator-program/" TargetMode="Externa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1.png"/><Relationship Id="rId4" Type="http://schemas.openxmlformats.org/officeDocument/2006/relationships/hyperlink" Target="https://forms.office.com/e/Q7AVjJQkCq"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ec.europa.eu/info/funding-tenders/opportunities/portal/screen/home" TargetMode="Externa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título 1">
            <a:extLst>
              <a:ext uri="{FF2B5EF4-FFF2-40B4-BE49-F238E27FC236}">
                <a16:creationId xmlns:a16="http://schemas.microsoft.com/office/drawing/2014/main" id="{64069C50-876C-FDC5-F17F-3BBFF7C1C858}"/>
              </a:ext>
            </a:extLst>
          </p:cNvPr>
          <p:cNvSpPr txBox="1">
            <a:spLocks/>
          </p:cNvSpPr>
          <p:nvPr/>
        </p:nvSpPr>
        <p:spPr>
          <a:xfrm>
            <a:off x="1359121" y="2946400"/>
            <a:ext cx="7051453" cy="1036492"/>
          </a:xfrm>
          <a:prstGeom prst="rect">
            <a:avLst/>
          </a:prstGeom>
        </p:spPr>
        <p:txBody>
          <a:bodyPr vert="horz" lIns="91440" tIns="45720" rIns="91440" bIns="45720" rtlCol="0" anchor="ctr">
            <a:normAutofit fontScale="92500"/>
          </a:bodyPr>
          <a:lstStyle>
            <a:lvl1pPr algn="l" defTabSz="914400" rtl="0" eaLnBrk="1" latinLnBrk="0" hangingPunct="1">
              <a:lnSpc>
                <a:spcPct val="90000"/>
              </a:lnSpc>
              <a:spcBef>
                <a:spcPct val="0"/>
              </a:spcBef>
              <a:buNone/>
              <a:defRPr sz="6000" kern="1200">
                <a:solidFill>
                  <a:srgbClr val="284998"/>
                </a:solidFill>
                <a:latin typeface="Open Sans" panose="020B0606030504020204" pitchFamily="34" charset="0"/>
                <a:ea typeface="Open Sans" panose="020B0606030504020204" pitchFamily="34" charset="0"/>
                <a:cs typeface="Open Sans" panose="020B0606030504020204" pitchFamily="34" charset="0"/>
              </a:defRPr>
            </a:lvl1pPr>
          </a:lstStyle>
          <a:p>
            <a:r>
              <a:rPr lang="es-ES" sz="3000" b="1" dirty="0" err="1">
                <a:latin typeface="Open Sans"/>
                <a:ea typeface="Open Sans"/>
                <a:cs typeface="Open Sans"/>
              </a:rPr>
              <a:t>Public</a:t>
            </a:r>
            <a:r>
              <a:rPr lang="es-ES" sz="3000" b="1" dirty="0">
                <a:latin typeface="Open Sans"/>
                <a:ea typeface="Open Sans"/>
                <a:cs typeface="Open Sans"/>
              </a:rPr>
              <a:t> </a:t>
            </a:r>
            <a:r>
              <a:rPr lang="es-ES" sz="3000" b="1" dirty="0" err="1">
                <a:latin typeface="Open Sans"/>
                <a:ea typeface="Open Sans"/>
                <a:cs typeface="Open Sans"/>
              </a:rPr>
              <a:t>Funding</a:t>
            </a:r>
            <a:r>
              <a:rPr lang="es-ES" sz="3000" b="1" dirty="0">
                <a:latin typeface="Open Sans"/>
                <a:ea typeface="Open Sans"/>
                <a:cs typeface="Open Sans"/>
              </a:rPr>
              <a:t> &amp; </a:t>
            </a:r>
            <a:r>
              <a:rPr lang="es-ES" sz="3000" b="1" dirty="0" err="1">
                <a:latin typeface="Open Sans"/>
                <a:ea typeface="Open Sans"/>
                <a:cs typeface="Open Sans"/>
              </a:rPr>
              <a:t>Investment</a:t>
            </a:r>
            <a:r>
              <a:rPr lang="es-ES" sz="3000" b="1" dirty="0">
                <a:latin typeface="Open Sans"/>
                <a:ea typeface="Open Sans"/>
                <a:cs typeface="Open Sans"/>
              </a:rPr>
              <a:t> </a:t>
            </a:r>
            <a:r>
              <a:rPr lang="es-ES" sz="3000" b="1" dirty="0" err="1">
                <a:latin typeface="Open Sans"/>
                <a:ea typeface="Open Sans"/>
                <a:cs typeface="Open Sans"/>
              </a:rPr>
              <a:t>Strategy</a:t>
            </a:r>
            <a:r>
              <a:rPr lang="es-ES" sz="3000" b="1" dirty="0">
                <a:latin typeface="Open Sans"/>
                <a:ea typeface="Open Sans"/>
                <a:cs typeface="Open Sans"/>
              </a:rPr>
              <a:t> </a:t>
            </a:r>
            <a:br>
              <a:rPr lang="es-ES" sz="3000" b="1" dirty="0"/>
            </a:br>
            <a:r>
              <a:rPr lang="es-ES" sz="3000" b="1" dirty="0">
                <a:latin typeface="Open Sans"/>
                <a:ea typeface="Open Sans"/>
                <a:cs typeface="Open Sans"/>
              </a:rPr>
              <a:t>(March 2024)</a:t>
            </a:r>
            <a:endParaRPr lang="en-US" sz="3000" b="1" dirty="0">
              <a:latin typeface="Open Sans"/>
              <a:ea typeface="Open Sans"/>
              <a:cs typeface="Open Sans"/>
            </a:endParaRPr>
          </a:p>
        </p:txBody>
      </p:sp>
      <p:sp>
        <p:nvSpPr>
          <p:cNvPr id="7" name="Marcador de texto 2">
            <a:extLst>
              <a:ext uri="{FF2B5EF4-FFF2-40B4-BE49-F238E27FC236}">
                <a16:creationId xmlns:a16="http://schemas.microsoft.com/office/drawing/2014/main" id="{7ECF84C8-6F80-F278-9D2F-46530256E814}"/>
              </a:ext>
            </a:extLst>
          </p:cNvPr>
          <p:cNvSpPr txBox="1">
            <a:spLocks/>
          </p:cNvSpPr>
          <p:nvPr/>
        </p:nvSpPr>
        <p:spPr>
          <a:xfrm>
            <a:off x="1604819" y="4165599"/>
            <a:ext cx="7586805" cy="94428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000" dirty="0">
                <a:latin typeface="Open Sans" panose="020B0606030504020204" pitchFamily="34" charset="0"/>
                <a:ea typeface="Open Sans" panose="020B0606030504020204" pitchFamily="34" charset="0"/>
                <a:cs typeface="Open Sans" panose="020B0606030504020204" pitchFamily="34" charset="0"/>
              </a:rPr>
              <a:t>Speaker and Front Runner: </a:t>
            </a:r>
            <a:br>
              <a:rPr lang="en-US" sz="2000" dirty="0">
                <a:latin typeface="Open Sans" panose="020B0606030504020204" pitchFamily="34" charset="0"/>
                <a:ea typeface="Open Sans" panose="020B0606030504020204" pitchFamily="34" charset="0"/>
                <a:cs typeface="Open Sans" panose="020B0606030504020204" pitchFamily="34" charset="0"/>
              </a:rPr>
            </a:br>
            <a:r>
              <a:rPr lang="en-US" sz="2000" dirty="0">
                <a:latin typeface="Open Sans" panose="020B0606030504020204" pitchFamily="34" charset="0"/>
                <a:ea typeface="Open Sans" panose="020B0606030504020204" pitchFamily="34" charset="0"/>
                <a:cs typeface="Open Sans" panose="020B0606030504020204" pitchFamily="34" charset="0"/>
              </a:rPr>
              <a:t>Ioana Dragos (NW RDA)</a:t>
            </a:r>
          </a:p>
          <a:p>
            <a:r>
              <a:rPr lang="en-US" sz="2000" dirty="0">
                <a:latin typeface="Open Sans" panose="020B0606030504020204" pitchFamily="34" charset="0"/>
                <a:ea typeface="Open Sans" panose="020B0606030504020204" pitchFamily="34" charset="0"/>
                <a:cs typeface="Open Sans" panose="020B0606030504020204" pitchFamily="34" charset="0"/>
              </a:rPr>
              <a:t>Hosted by Janina Belke (bwcon)</a:t>
            </a:r>
          </a:p>
        </p:txBody>
      </p:sp>
      <p:pic>
        <p:nvPicPr>
          <p:cNvPr id="1026" name="Picture 2">
            <a:extLst>
              <a:ext uri="{FF2B5EF4-FFF2-40B4-BE49-F238E27FC236}">
                <a16:creationId xmlns:a16="http://schemas.microsoft.com/office/drawing/2014/main" id="{7A7F2DA4-0446-D8FB-C268-E4166E207C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46551" y="2841922"/>
            <a:ext cx="1245449" cy="1245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812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a:extLst>
              <a:ext uri="{FF2B5EF4-FFF2-40B4-BE49-F238E27FC236}">
                <a16:creationId xmlns:a16="http://schemas.microsoft.com/office/drawing/2014/main" id="{C4BF6B00-78B3-FB21-3696-8A2F11FE9B2C}"/>
              </a:ext>
            </a:extLst>
          </p:cNvPr>
          <p:cNvSpPr>
            <a:spLocks noGrp="1"/>
          </p:cNvSpPr>
          <p:nvPr>
            <p:ph idx="1"/>
          </p:nvPr>
        </p:nvSpPr>
        <p:spPr/>
        <p:txBody>
          <a:bodyPr/>
          <a:lstStyle/>
          <a:p>
            <a:endParaRPr lang="en-US" dirty="0"/>
          </a:p>
          <a:p>
            <a:endParaRPr lang="en-US" dirty="0"/>
          </a:p>
        </p:txBody>
      </p:sp>
      <p:sp>
        <p:nvSpPr>
          <p:cNvPr id="6" name="CuadroTexto 5">
            <a:extLst>
              <a:ext uri="{FF2B5EF4-FFF2-40B4-BE49-F238E27FC236}">
                <a16:creationId xmlns:a16="http://schemas.microsoft.com/office/drawing/2014/main" id="{69EF1CF0-7AE7-FB17-677C-37568CC63896}"/>
              </a:ext>
            </a:extLst>
          </p:cNvPr>
          <p:cNvSpPr txBox="1"/>
          <p:nvPr/>
        </p:nvSpPr>
        <p:spPr>
          <a:xfrm>
            <a:off x="3719744" y="309725"/>
            <a:ext cx="8220722" cy="646331"/>
          </a:xfrm>
          <a:prstGeom prst="rect">
            <a:avLst/>
          </a:prstGeom>
          <a:noFill/>
        </p:spPr>
        <p:txBody>
          <a:bodyPr wrap="square" rtlCol="0">
            <a:spAutoFit/>
          </a:bodyPr>
          <a:lstStyle/>
          <a:p>
            <a:r>
              <a:rPr lang="en-US" sz="3600" b="1" dirty="0">
                <a:solidFill>
                  <a:srgbClr val="2E4F9B"/>
                </a:solidFill>
                <a:latin typeface="Open Sans" panose="020B0606030504020204" pitchFamily="34" charset="0"/>
                <a:ea typeface="Open Sans" panose="020B0606030504020204" pitchFamily="34" charset="0"/>
                <a:cs typeface="Open Sans" panose="020B0606030504020204" pitchFamily="34" charset="0"/>
              </a:rPr>
              <a:t>HORIZON EUROPE </a:t>
            </a:r>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DIRECT CALLS</a:t>
            </a:r>
          </a:p>
        </p:txBody>
      </p:sp>
      <p:sp>
        <p:nvSpPr>
          <p:cNvPr id="3" name="TextBox 2">
            <a:extLst>
              <a:ext uri="{FF2B5EF4-FFF2-40B4-BE49-F238E27FC236}">
                <a16:creationId xmlns:a16="http://schemas.microsoft.com/office/drawing/2014/main" id="{8C879F45-9647-ED35-E563-C965CADB347E}"/>
              </a:ext>
            </a:extLst>
          </p:cNvPr>
          <p:cNvSpPr txBox="1"/>
          <p:nvPr/>
        </p:nvSpPr>
        <p:spPr>
          <a:xfrm>
            <a:off x="4643850" y="1197605"/>
            <a:ext cx="9144740" cy="1569660"/>
          </a:xfrm>
          <a:prstGeom prst="rect">
            <a:avLst/>
          </a:prstGeom>
          <a:noFill/>
        </p:spPr>
        <p:txBody>
          <a:bodyPr wrap="square">
            <a:spAutoFit/>
          </a:bodyPr>
          <a:lstStyle/>
          <a:p>
            <a:r>
              <a:rPr lang="ro-RO" sz="3200" i="1" dirty="0">
                <a:hlinkClick r:id="rId2"/>
              </a:rPr>
              <a:t>https://ec.europa.eu/info/funding-tenders/opportunities/portal/screen/home</a:t>
            </a:r>
            <a:endParaRPr lang="en-US" sz="3200" i="1" dirty="0"/>
          </a:p>
          <a:p>
            <a:endParaRPr lang="en-US" sz="3200" i="1" dirty="0"/>
          </a:p>
        </p:txBody>
      </p:sp>
      <p:sp>
        <p:nvSpPr>
          <p:cNvPr id="4" name="TextBox 3">
            <a:extLst>
              <a:ext uri="{FF2B5EF4-FFF2-40B4-BE49-F238E27FC236}">
                <a16:creationId xmlns:a16="http://schemas.microsoft.com/office/drawing/2014/main" id="{401EC69F-134D-A296-583B-7ADAA46AC2AC}"/>
              </a:ext>
            </a:extLst>
          </p:cNvPr>
          <p:cNvSpPr txBox="1"/>
          <p:nvPr/>
        </p:nvSpPr>
        <p:spPr>
          <a:xfrm>
            <a:off x="5804954" y="2925686"/>
            <a:ext cx="9055223" cy="1752403"/>
          </a:xfrm>
          <a:prstGeom prst="rect">
            <a:avLst/>
          </a:prstGeom>
          <a:noFill/>
        </p:spPr>
        <p:txBody>
          <a:bodyPr wrap="square">
            <a:spAutoFit/>
          </a:bodyPr>
          <a:lstStyle/>
          <a:p>
            <a:pPr marL="0" marR="0">
              <a:lnSpc>
                <a:spcPct val="107000"/>
              </a:lnSpc>
              <a:spcBef>
                <a:spcPts val="0"/>
              </a:spcBef>
              <a:spcAft>
                <a:spcPts val="800"/>
              </a:spcAft>
            </a:pPr>
            <a:r>
              <a:rPr lang="en-US" sz="3200" i="1" dirty="0">
                <a:hlinkClick r:id="rId3">
                  <a:extLst>
                    <a:ext uri="{A12FA001-AC4F-418D-AE19-62706E023703}">
                      <ahyp:hlinkClr xmlns:ahyp="http://schemas.microsoft.com/office/drawing/2018/hyperlinkcolor" val="tx"/>
                    </a:ext>
                  </a:extLst>
                </a:hlinkClick>
              </a:rPr>
              <a:t>https://www.euresearch.ch/en/our-services/inform/open-calls-137.html</a:t>
            </a:r>
            <a:endParaRPr lang="en-US" sz="3200" i="1" dirty="0"/>
          </a:p>
          <a:p>
            <a:pPr marL="0" marR="0">
              <a:lnSpc>
                <a:spcPct val="107000"/>
              </a:lnSpc>
              <a:spcBef>
                <a:spcPts val="0"/>
              </a:spcBef>
              <a:spcAft>
                <a:spcPts val="800"/>
              </a:spcAft>
            </a:pPr>
            <a:endParaRPr lang="en-US" sz="3200" i="1" dirty="0"/>
          </a:p>
        </p:txBody>
      </p:sp>
      <p:pic>
        <p:nvPicPr>
          <p:cNvPr id="5" name="Picture 4">
            <a:extLst>
              <a:ext uri="{FF2B5EF4-FFF2-40B4-BE49-F238E27FC236}">
                <a16:creationId xmlns:a16="http://schemas.microsoft.com/office/drawing/2014/main" id="{87292514-B549-3503-DAA5-BFDC65C4E9A9}"/>
              </a:ext>
            </a:extLst>
          </p:cNvPr>
          <p:cNvPicPr>
            <a:picLocks noChangeAspect="1"/>
          </p:cNvPicPr>
          <p:nvPr/>
        </p:nvPicPr>
        <p:blipFill rotWithShape="1">
          <a:blip r:embed="rId4"/>
          <a:srcRect l="15303" t="12122" r="16288" b="6262"/>
          <a:stretch/>
        </p:blipFill>
        <p:spPr>
          <a:xfrm>
            <a:off x="107539" y="2348647"/>
            <a:ext cx="5489677" cy="3684102"/>
          </a:xfrm>
          <a:prstGeom prst="rect">
            <a:avLst/>
          </a:prstGeom>
        </p:spPr>
      </p:pic>
      <p:sp>
        <p:nvSpPr>
          <p:cNvPr id="8" name="TextBox 7">
            <a:extLst>
              <a:ext uri="{FF2B5EF4-FFF2-40B4-BE49-F238E27FC236}">
                <a16:creationId xmlns:a16="http://schemas.microsoft.com/office/drawing/2014/main" id="{2C5C7FEF-959B-066E-C1BD-183E7B652838}"/>
              </a:ext>
            </a:extLst>
          </p:cNvPr>
          <p:cNvSpPr txBox="1"/>
          <p:nvPr/>
        </p:nvSpPr>
        <p:spPr>
          <a:xfrm>
            <a:off x="6709568" y="4190179"/>
            <a:ext cx="5763491" cy="646331"/>
          </a:xfrm>
          <a:prstGeom prst="rect">
            <a:avLst/>
          </a:prstGeom>
          <a:noFill/>
        </p:spPr>
        <p:txBody>
          <a:bodyPr wrap="square" rtlCol="0">
            <a:spAutoFit/>
          </a:bodyPr>
          <a:lstStyle/>
          <a:p>
            <a:r>
              <a:rPr lang="en-US" dirty="0"/>
              <a:t>Source: </a:t>
            </a:r>
            <a:r>
              <a:rPr lang="en-US" i="1" dirty="0"/>
              <a:t>EURESEARCH </a:t>
            </a:r>
            <a:r>
              <a:rPr lang="en-US" b="0" i="1" dirty="0">
                <a:solidFill>
                  <a:srgbClr val="000000"/>
                </a:solidFill>
                <a:effectLst/>
                <a:latin typeface="FavoriStd"/>
              </a:rPr>
              <a:t>funded by the State Secretariat for Education, Research and Innovation SERI, Switzerland</a:t>
            </a:r>
            <a:endParaRPr lang="en-US" i="1" dirty="0"/>
          </a:p>
        </p:txBody>
      </p:sp>
      <p:sp>
        <p:nvSpPr>
          <p:cNvPr id="2" name="Rectangle: Rounded Corners 1">
            <a:extLst>
              <a:ext uri="{FF2B5EF4-FFF2-40B4-BE49-F238E27FC236}">
                <a16:creationId xmlns:a16="http://schemas.microsoft.com/office/drawing/2014/main" id="{5F54F314-4DFE-E7B0-6F3B-BB0BB7E2FB8B}"/>
              </a:ext>
            </a:extLst>
          </p:cNvPr>
          <p:cNvSpPr/>
          <p:nvPr/>
        </p:nvSpPr>
        <p:spPr>
          <a:xfrm>
            <a:off x="6617616" y="5344998"/>
            <a:ext cx="4807671" cy="94268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Partnership proposals – usually minimum 3 partners from 2/3 different countries</a:t>
            </a:r>
          </a:p>
        </p:txBody>
      </p:sp>
    </p:spTree>
    <p:extLst>
      <p:ext uri="{BB962C8B-B14F-4D97-AF65-F5344CB8AC3E}">
        <p14:creationId xmlns:p14="http://schemas.microsoft.com/office/powerpoint/2010/main" val="3403492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0322818-D624-61B4-1F45-42693EA73D5B}"/>
              </a:ext>
            </a:extLst>
          </p:cNvPr>
          <p:cNvSpPr>
            <a:spLocks noGrp="1"/>
          </p:cNvSpPr>
          <p:nvPr>
            <p:ph type="body" idx="1"/>
          </p:nvPr>
        </p:nvSpPr>
        <p:spPr>
          <a:xfrm>
            <a:off x="738187" y="1259693"/>
            <a:ext cx="5157787" cy="823912"/>
          </a:xfrm>
        </p:spPr>
        <p:txBody>
          <a:bodyPr/>
          <a:lstStyle/>
          <a:p>
            <a:endParaRPr lang="en-US" dirty="0"/>
          </a:p>
        </p:txBody>
      </p:sp>
      <p:sp>
        <p:nvSpPr>
          <p:cNvPr id="3" name="Marcador de contenido 2">
            <a:extLst>
              <a:ext uri="{FF2B5EF4-FFF2-40B4-BE49-F238E27FC236}">
                <a16:creationId xmlns:a16="http://schemas.microsoft.com/office/drawing/2014/main" id="{440AECA1-16B3-905E-AAFD-14687447165E}"/>
              </a:ext>
            </a:extLst>
          </p:cNvPr>
          <p:cNvSpPr>
            <a:spLocks noGrp="1"/>
          </p:cNvSpPr>
          <p:nvPr>
            <p:ph sz="half" idx="2"/>
          </p:nvPr>
        </p:nvSpPr>
        <p:spPr/>
        <p:txBody>
          <a:bodyPr/>
          <a:lstStyle/>
          <a:p>
            <a:endParaRPr lang="en-US" dirty="0"/>
          </a:p>
        </p:txBody>
      </p:sp>
      <p:sp>
        <p:nvSpPr>
          <p:cNvPr id="4" name="Marcador de texto 3">
            <a:extLst>
              <a:ext uri="{FF2B5EF4-FFF2-40B4-BE49-F238E27FC236}">
                <a16:creationId xmlns:a16="http://schemas.microsoft.com/office/drawing/2014/main" id="{6FBDFBF0-853F-283B-7E47-2BDCD13A5939}"/>
              </a:ext>
            </a:extLst>
          </p:cNvPr>
          <p:cNvSpPr>
            <a:spLocks noGrp="1"/>
          </p:cNvSpPr>
          <p:nvPr>
            <p:ph type="body" sz="quarter" idx="3"/>
          </p:nvPr>
        </p:nvSpPr>
        <p:spPr>
          <a:xfrm>
            <a:off x="6070600" y="1259693"/>
            <a:ext cx="5183188" cy="823912"/>
          </a:xfrm>
        </p:spPr>
        <p:txBody>
          <a:bodyPr/>
          <a:lstStyle/>
          <a:p>
            <a:endParaRPr lang="en-US"/>
          </a:p>
        </p:txBody>
      </p:sp>
      <p:sp>
        <p:nvSpPr>
          <p:cNvPr id="5" name="Marcador de contenido 4">
            <a:extLst>
              <a:ext uri="{FF2B5EF4-FFF2-40B4-BE49-F238E27FC236}">
                <a16:creationId xmlns:a16="http://schemas.microsoft.com/office/drawing/2014/main" id="{24F49EC0-8E41-6C9E-8C15-9C7CA37A0B07}"/>
              </a:ext>
            </a:extLst>
          </p:cNvPr>
          <p:cNvSpPr>
            <a:spLocks noGrp="1"/>
          </p:cNvSpPr>
          <p:nvPr>
            <p:ph sz="quarter" idx="4"/>
          </p:nvPr>
        </p:nvSpPr>
        <p:spPr/>
        <p:txBody>
          <a:bodyPr/>
          <a:lstStyle/>
          <a:p>
            <a:endParaRPr lang="en-US"/>
          </a:p>
        </p:txBody>
      </p:sp>
      <p:sp>
        <p:nvSpPr>
          <p:cNvPr id="6" name="CuadroTexto 5">
            <a:extLst>
              <a:ext uri="{FF2B5EF4-FFF2-40B4-BE49-F238E27FC236}">
                <a16:creationId xmlns:a16="http://schemas.microsoft.com/office/drawing/2014/main" id="{69EF1CF0-7AE7-FB17-677C-37568CC63896}"/>
              </a:ext>
            </a:extLst>
          </p:cNvPr>
          <p:cNvSpPr txBox="1"/>
          <p:nvPr/>
        </p:nvSpPr>
        <p:spPr>
          <a:xfrm flipH="1">
            <a:off x="2769830" y="354099"/>
            <a:ext cx="8973934" cy="646331"/>
          </a:xfrm>
          <a:prstGeom prst="rect">
            <a:avLst/>
          </a:prstGeom>
          <a:noFill/>
        </p:spPr>
        <p:txBody>
          <a:bodyPr wrap="square" rtlCol="0">
            <a:spAutoFit/>
          </a:bodyPr>
          <a:lstStyle/>
          <a:p>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HORIZON EUROPE – </a:t>
            </a:r>
            <a:r>
              <a:rPr lang="en-US" sz="2000" dirty="0">
                <a:solidFill>
                  <a:srgbClr val="2E4F9B"/>
                </a:solidFill>
                <a:latin typeface="Open Sans" panose="020B0606030504020204" pitchFamily="34" charset="0"/>
                <a:ea typeface="Open Sans" panose="020B0606030504020204" pitchFamily="34" charset="0"/>
                <a:cs typeface="Open Sans" panose="020B0606030504020204" pitchFamily="34" charset="0"/>
              </a:rPr>
              <a:t>Research, Development &amp; Innovation </a:t>
            </a:r>
          </a:p>
        </p:txBody>
      </p:sp>
      <p:pic>
        <p:nvPicPr>
          <p:cNvPr id="8" name="Picture 7">
            <a:extLst>
              <a:ext uri="{FF2B5EF4-FFF2-40B4-BE49-F238E27FC236}">
                <a16:creationId xmlns:a16="http://schemas.microsoft.com/office/drawing/2014/main" id="{2CC0DD8B-F05F-8451-6A33-5BDF7BB0531C}"/>
              </a:ext>
            </a:extLst>
          </p:cNvPr>
          <p:cNvPicPr>
            <a:picLocks noChangeAspect="1"/>
          </p:cNvPicPr>
          <p:nvPr/>
        </p:nvPicPr>
        <p:blipFill rotWithShape="1">
          <a:blip r:embed="rId2"/>
          <a:srcRect l="13775" t="29927" r="24013" b="5201"/>
          <a:stretch/>
        </p:blipFill>
        <p:spPr>
          <a:xfrm>
            <a:off x="0" y="1108165"/>
            <a:ext cx="11487705" cy="6236430"/>
          </a:xfrm>
          <a:prstGeom prst="rect">
            <a:avLst/>
          </a:prstGeom>
        </p:spPr>
      </p:pic>
      <p:sp>
        <p:nvSpPr>
          <p:cNvPr id="12" name="Oval 11">
            <a:extLst>
              <a:ext uri="{FF2B5EF4-FFF2-40B4-BE49-F238E27FC236}">
                <a16:creationId xmlns:a16="http://schemas.microsoft.com/office/drawing/2014/main" id="{72268023-21BE-3FBC-48E9-5B678399224B}"/>
              </a:ext>
            </a:extLst>
          </p:cNvPr>
          <p:cNvSpPr/>
          <p:nvPr/>
        </p:nvSpPr>
        <p:spPr>
          <a:xfrm>
            <a:off x="6979880" y="2434514"/>
            <a:ext cx="2391055" cy="3271528"/>
          </a:xfrm>
          <a:prstGeom prst="ellipse">
            <a:avLst/>
          </a:prstGeom>
          <a:noFill/>
          <a:ln w="22225">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Arrow: Left 6">
            <a:extLst>
              <a:ext uri="{FF2B5EF4-FFF2-40B4-BE49-F238E27FC236}">
                <a16:creationId xmlns:a16="http://schemas.microsoft.com/office/drawing/2014/main" id="{FFF3BE8C-EED6-F107-970F-B870495E9747}"/>
              </a:ext>
            </a:extLst>
          </p:cNvPr>
          <p:cNvSpPr/>
          <p:nvPr/>
        </p:nvSpPr>
        <p:spPr>
          <a:xfrm rot="386695">
            <a:off x="9046288" y="3554664"/>
            <a:ext cx="2285439" cy="823912"/>
          </a:xfrm>
          <a:prstGeom prst="lef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130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1250" fill="hold"/>
                                        <p:tgtEl>
                                          <p:spTgt spid="7"/>
                                        </p:tgtEl>
                                        <p:attrNameLst>
                                          <p:attrName>ppt_x</p:attrName>
                                        </p:attrNameLst>
                                      </p:cBhvr>
                                      <p:tavLst>
                                        <p:tav tm="0">
                                          <p:val>
                                            <p:strVal val="1+#ppt_w/2"/>
                                          </p:val>
                                        </p:tav>
                                        <p:tav tm="100000">
                                          <p:val>
                                            <p:strVal val="#ppt_x"/>
                                          </p:val>
                                        </p:tav>
                                      </p:tavLst>
                                    </p:anim>
                                    <p:anim calcmode="lin" valueType="num">
                                      <p:cBhvr additive="base">
                                        <p:cTn id="15" dur="12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2345047-6907-A472-79B9-DAD6A50F7244}"/>
              </a:ext>
            </a:extLst>
          </p:cNvPr>
          <p:cNvSpPr/>
          <p:nvPr/>
        </p:nvSpPr>
        <p:spPr>
          <a:xfrm>
            <a:off x="6631621" y="2646689"/>
            <a:ext cx="2831235" cy="3377039"/>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2" name="TextBox 1">
            <a:extLst>
              <a:ext uri="{FF2B5EF4-FFF2-40B4-BE49-F238E27FC236}">
                <a16:creationId xmlns:a16="http://schemas.microsoft.com/office/drawing/2014/main" id="{D50AAF13-384C-F209-C2B6-02246A4E335F}"/>
              </a:ext>
            </a:extLst>
          </p:cNvPr>
          <p:cNvSpPr txBox="1"/>
          <p:nvPr/>
        </p:nvSpPr>
        <p:spPr>
          <a:xfrm>
            <a:off x="5850385" y="0"/>
            <a:ext cx="6470448" cy="830997"/>
          </a:xfrm>
          <a:prstGeom prst="rect">
            <a:avLst/>
          </a:prstGeom>
          <a:noFill/>
        </p:spPr>
        <p:txBody>
          <a:bodyPr wrap="square" rtlCol="0">
            <a:spAutoFit/>
          </a:bodyPr>
          <a:lstStyle/>
          <a:p>
            <a:r>
              <a:rPr lang="ro-RO" altLang="en-US" sz="4800" b="1" kern="0" dirty="0">
                <a:latin typeface="+mn-lt"/>
              </a:rPr>
              <a:t>EIC</a:t>
            </a:r>
            <a:r>
              <a:rPr lang="en-US" altLang="en-US" sz="4800" b="1" kern="0" dirty="0">
                <a:latin typeface="+mn-lt"/>
              </a:rPr>
              <a:t> - </a:t>
            </a:r>
            <a:r>
              <a:rPr lang="en-US" altLang="en-US" sz="2400" b="1" kern="0" dirty="0">
                <a:latin typeface="+mn-lt"/>
              </a:rPr>
              <a:t>E</a:t>
            </a:r>
            <a:r>
              <a:rPr lang="en-US" altLang="en-US" sz="2400" kern="0" dirty="0">
                <a:latin typeface="+mn-lt"/>
              </a:rPr>
              <a:t>uropean</a:t>
            </a:r>
            <a:r>
              <a:rPr lang="en-US" altLang="en-US" sz="2400" b="1" kern="0" dirty="0">
                <a:latin typeface="+mn-lt"/>
              </a:rPr>
              <a:t> I</a:t>
            </a:r>
            <a:r>
              <a:rPr lang="en-US" altLang="en-US" sz="2400" kern="0" dirty="0">
                <a:latin typeface="+mn-lt"/>
              </a:rPr>
              <a:t>nnovation </a:t>
            </a:r>
            <a:r>
              <a:rPr lang="en-US" altLang="en-US" sz="2400" b="1" kern="0" dirty="0">
                <a:latin typeface="+mn-lt"/>
              </a:rPr>
              <a:t>C</a:t>
            </a:r>
            <a:r>
              <a:rPr lang="en-US" altLang="en-US" sz="2400" kern="0" dirty="0">
                <a:latin typeface="+mn-lt"/>
              </a:rPr>
              <a:t>ouncil</a:t>
            </a:r>
            <a:r>
              <a:rPr lang="en-US" altLang="en-US" sz="2400" b="1" kern="0" dirty="0">
                <a:latin typeface="+mn-lt"/>
              </a:rPr>
              <a:t> </a:t>
            </a:r>
            <a:endParaRPr lang="ro-RO" altLang="en-US" sz="2400" b="1" kern="0" dirty="0">
              <a:latin typeface="+mn-lt"/>
            </a:endParaRPr>
          </a:p>
        </p:txBody>
      </p:sp>
      <p:sp>
        <p:nvSpPr>
          <p:cNvPr id="3" name="TextBox 2">
            <a:extLst>
              <a:ext uri="{FF2B5EF4-FFF2-40B4-BE49-F238E27FC236}">
                <a16:creationId xmlns:a16="http://schemas.microsoft.com/office/drawing/2014/main" id="{ECC16C8D-9DC5-57D0-211E-D17C9632C66C}"/>
              </a:ext>
            </a:extLst>
          </p:cNvPr>
          <p:cNvSpPr txBox="1"/>
          <p:nvPr/>
        </p:nvSpPr>
        <p:spPr>
          <a:xfrm>
            <a:off x="1476653" y="1865205"/>
            <a:ext cx="4083728" cy="6063198"/>
          </a:xfrm>
          <a:prstGeom prst="rect">
            <a:avLst/>
          </a:prstGeom>
          <a:noFill/>
        </p:spPr>
        <p:txBody>
          <a:bodyPr wrap="square" rtlCol="0">
            <a:spAutoFit/>
          </a:bodyPr>
          <a:lstStyle/>
          <a:p>
            <a:pPr algn="l">
              <a:buFont typeface="Arial" panose="020B0604020202020204" pitchFamily="34" charset="0"/>
              <a:buChar char="•"/>
            </a:pPr>
            <a:r>
              <a:rPr lang="en-US" sz="1600" b="1" dirty="0">
                <a:solidFill>
                  <a:srgbClr val="404040"/>
                </a:solidFill>
                <a:effectLst/>
              </a:rPr>
              <a:t>grant funding</a:t>
            </a:r>
            <a:r>
              <a:rPr lang="en-US" sz="1600" dirty="0">
                <a:solidFill>
                  <a:srgbClr val="404040"/>
                </a:solidFill>
                <a:effectLst/>
              </a:rPr>
              <a:t> (non-dilutive) of up to €2.5 million for innovation development costs, including demonstration of the technology in the relevant environment, prototyping and system level demonstration, R&amp;D and testing required to meet regulatory and </a:t>
            </a:r>
            <a:r>
              <a:rPr lang="en-US" sz="1600" dirty="0" err="1">
                <a:solidFill>
                  <a:srgbClr val="404040"/>
                </a:solidFill>
                <a:effectLst/>
              </a:rPr>
              <a:t>standardisation</a:t>
            </a:r>
            <a:r>
              <a:rPr lang="en-US" sz="1600" dirty="0">
                <a:solidFill>
                  <a:srgbClr val="404040"/>
                </a:solidFill>
                <a:effectLst/>
              </a:rPr>
              <a:t> requirements, intellectual property management, and marketing approval (e.g. at least TRL 5/6 to 8).</a:t>
            </a:r>
          </a:p>
          <a:p>
            <a:pPr algn="l">
              <a:buFont typeface="Arial" panose="020B0604020202020204" pitchFamily="34" charset="0"/>
              <a:buChar char="•"/>
            </a:pPr>
            <a:endParaRPr lang="en-US" sz="1600" dirty="0">
              <a:solidFill>
                <a:srgbClr val="404040"/>
              </a:solidFill>
              <a:effectLst/>
            </a:endParaRPr>
          </a:p>
          <a:p>
            <a:pPr algn="l">
              <a:buFont typeface="Arial" panose="020B0604020202020204" pitchFamily="34" charset="0"/>
              <a:buChar char="•"/>
            </a:pPr>
            <a:r>
              <a:rPr lang="en-US" sz="1600" b="1" dirty="0">
                <a:solidFill>
                  <a:srgbClr val="404040"/>
                </a:solidFill>
                <a:effectLst/>
              </a:rPr>
              <a:t>investments</a:t>
            </a:r>
            <a:r>
              <a:rPr lang="en-US" sz="1600" dirty="0">
                <a:solidFill>
                  <a:srgbClr val="404040"/>
                </a:solidFill>
                <a:effectLst/>
              </a:rPr>
              <a:t> (direct equity investments or quasi-equity such as convertible loans) of up to €15 million managed by the </a:t>
            </a:r>
            <a:r>
              <a:rPr lang="en-US" sz="1600" b="1" u="sng" dirty="0">
                <a:solidFill>
                  <a:srgbClr val="004494"/>
                </a:solidFill>
                <a:effectLst/>
                <a:latin typeface="arial" panose="020B0604020202020204" pitchFamily="34" charset="0"/>
                <a:hlinkClick r:id="rId2"/>
              </a:rPr>
              <a:t>EIC Fund</a:t>
            </a:r>
            <a:r>
              <a:rPr lang="en-US" sz="1600" dirty="0">
                <a:solidFill>
                  <a:srgbClr val="404040"/>
                </a:solidFill>
                <a:effectLst/>
              </a:rPr>
              <a:t> for scale up and other relevant costs. Companies working on technologies of strategic European interest can apply for EIC investments of more than €15 million. </a:t>
            </a:r>
          </a:p>
          <a:p>
            <a:r>
              <a:rPr lang="en-US" sz="3200" b="1" dirty="0"/>
              <a:t>     </a:t>
            </a:r>
            <a:endParaRPr lang="en-US" sz="1600" b="1" i="1" dirty="0"/>
          </a:p>
          <a:p>
            <a:endParaRPr lang="en-US" sz="2000" b="1" i="1" dirty="0"/>
          </a:p>
          <a:p>
            <a:endParaRPr lang="en-US" sz="3200" b="1" dirty="0"/>
          </a:p>
          <a:p>
            <a:endParaRPr lang="en-US" sz="3200" b="1" dirty="0"/>
          </a:p>
        </p:txBody>
      </p:sp>
      <p:pic>
        <p:nvPicPr>
          <p:cNvPr id="6" name="Picture 5">
            <a:extLst>
              <a:ext uri="{FF2B5EF4-FFF2-40B4-BE49-F238E27FC236}">
                <a16:creationId xmlns:a16="http://schemas.microsoft.com/office/drawing/2014/main" id="{164CE523-F7B1-1A95-2243-A8F044484285}"/>
              </a:ext>
            </a:extLst>
          </p:cNvPr>
          <p:cNvPicPr>
            <a:picLocks noChangeAspect="1"/>
          </p:cNvPicPr>
          <p:nvPr/>
        </p:nvPicPr>
        <p:blipFill rotWithShape="1">
          <a:blip r:embed="rId3"/>
          <a:srcRect l="31621" t="22543" r="42737" b="55947"/>
          <a:stretch/>
        </p:blipFill>
        <p:spPr>
          <a:xfrm>
            <a:off x="6631621" y="2705079"/>
            <a:ext cx="2867488" cy="1338379"/>
          </a:xfrm>
          <a:prstGeom prst="rect">
            <a:avLst/>
          </a:prstGeom>
        </p:spPr>
      </p:pic>
      <p:sp>
        <p:nvSpPr>
          <p:cNvPr id="10" name="TextBox 9">
            <a:extLst>
              <a:ext uri="{FF2B5EF4-FFF2-40B4-BE49-F238E27FC236}">
                <a16:creationId xmlns:a16="http://schemas.microsoft.com/office/drawing/2014/main" id="{F80697F9-2A5F-4B09-1943-A013783D4F77}"/>
              </a:ext>
            </a:extLst>
          </p:cNvPr>
          <p:cNvSpPr txBox="1"/>
          <p:nvPr/>
        </p:nvSpPr>
        <p:spPr>
          <a:xfrm>
            <a:off x="5850385" y="624155"/>
            <a:ext cx="6094520" cy="1200329"/>
          </a:xfrm>
          <a:prstGeom prst="rect">
            <a:avLst/>
          </a:prstGeom>
          <a:noFill/>
        </p:spPr>
        <p:txBody>
          <a:bodyPr wrap="square">
            <a:spAutoFit/>
          </a:bodyPr>
          <a:lstStyle/>
          <a:p>
            <a:r>
              <a:rPr lang="en-US" sz="3600" b="1" dirty="0"/>
              <a:t>ACCELERATOR </a:t>
            </a:r>
          </a:p>
          <a:p>
            <a:r>
              <a:rPr lang="en-US" sz="1800" b="1" i="1" dirty="0">
                <a:hlinkClick r:id="rId4"/>
              </a:rPr>
              <a:t>https://eic.ec.europa.eu/eic-funding-opportunities/eic-accelerator-0_en</a:t>
            </a:r>
            <a:endParaRPr lang="en-US" dirty="0"/>
          </a:p>
        </p:txBody>
      </p:sp>
      <p:sp>
        <p:nvSpPr>
          <p:cNvPr id="4" name="Oval 3">
            <a:extLst>
              <a:ext uri="{FF2B5EF4-FFF2-40B4-BE49-F238E27FC236}">
                <a16:creationId xmlns:a16="http://schemas.microsoft.com/office/drawing/2014/main" id="{F458384A-02C5-0634-A1B2-03D66DA1B9AA}"/>
              </a:ext>
            </a:extLst>
          </p:cNvPr>
          <p:cNvSpPr/>
          <p:nvPr/>
        </p:nvSpPr>
        <p:spPr>
          <a:xfrm>
            <a:off x="6631621" y="1927997"/>
            <a:ext cx="2800350" cy="6151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Disruptive </a:t>
            </a:r>
          </a:p>
          <a:p>
            <a:pPr algn="ctr"/>
            <a:r>
              <a:rPr lang="en-US" b="1" dirty="0"/>
              <a:t>Start-Ups / SMEs</a:t>
            </a:r>
          </a:p>
        </p:txBody>
      </p:sp>
      <p:sp>
        <p:nvSpPr>
          <p:cNvPr id="5" name="Oval 4">
            <a:extLst>
              <a:ext uri="{FF2B5EF4-FFF2-40B4-BE49-F238E27FC236}">
                <a16:creationId xmlns:a16="http://schemas.microsoft.com/office/drawing/2014/main" id="{EFBB47A1-7FC9-EF29-8802-25A41B6560CB}"/>
              </a:ext>
            </a:extLst>
          </p:cNvPr>
          <p:cNvSpPr/>
          <p:nvPr/>
        </p:nvSpPr>
        <p:spPr>
          <a:xfrm>
            <a:off x="4241545" y="388772"/>
            <a:ext cx="1608840" cy="6163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1.13 </a:t>
            </a:r>
            <a:r>
              <a:rPr lang="en-US" sz="2000" b="1" dirty="0" err="1"/>
              <a:t>bil</a:t>
            </a:r>
            <a:r>
              <a:rPr lang="en-US" sz="2000" b="1" dirty="0"/>
              <a:t> EURO</a:t>
            </a:r>
          </a:p>
        </p:txBody>
      </p:sp>
      <p:sp>
        <p:nvSpPr>
          <p:cNvPr id="7" name="TextBox 6">
            <a:extLst>
              <a:ext uri="{FF2B5EF4-FFF2-40B4-BE49-F238E27FC236}">
                <a16:creationId xmlns:a16="http://schemas.microsoft.com/office/drawing/2014/main" id="{7ECA790A-3472-A751-5A3B-5387030CF0BF}"/>
              </a:ext>
            </a:extLst>
          </p:cNvPr>
          <p:cNvSpPr txBox="1"/>
          <p:nvPr/>
        </p:nvSpPr>
        <p:spPr>
          <a:xfrm>
            <a:off x="6743782" y="4093609"/>
            <a:ext cx="2643166" cy="1815882"/>
          </a:xfrm>
          <a:prstGeom prst="rect">
            <a:avLst/>
          </a:prstGeom>
          <a:noFill/>
        </p:spPr>
        <p:txBody>
          <a:bodyPr wrap="square" rtlCol="0">
            <a:spAutoFit/>
          </a:bodyPr>
          <a:lstStyle/>
          <a:p>
            <a:pPr marL="342900" indent="-342900">
              <a:buFont typeface="+mj-lt"/>
              <a:buAutoNum type="arabicParenR"/>
            </a:pPr>
            <a:r>
              <a:rPr lang="en-US" sz="1600" dirty="0"/>
              <a:t>5-page proposal + max 10 slides pitch deck + 3 min video </a:t>
            </a:r>
          </a:p>
          <a:p>
            <a:pPr marL="342900" indent="-342900">
              <a:buFont typeface="+mj-lt"/>
              <a:buAutoNum type="arabicParenR"/>
            </a:pPr>
            <a:r>
              <a:rPr lang="en-US" sz="1600" dirty="0"/>
              <a:t>GO – full proposal (template)</a:t>
            </a:r>
          </a:p>
          <a:p>
            <a:pPr marL="342900" indent="-342900">
              <a:buFont typeface="+mj-lt"/>
              <a:buAutoNum type="arabicParenR"/>
            </a:pPr>
            <a:r>
              <a:rPr lang="en-US" sz="1600" dirty="0"/>
              <a:t> next cut-off date: </a:t>
            </a:r>
            <a:r>
              <a:rPr lang="en-US" sz="1600" dirty="0">
                <a:solidFill>
                  <a:schemeClr val="accent1"/>
                </a:solidFill>
              </a:rPr>
              <a:t>8/10/2024</a:t>
            </a:r>
          </a:p>
        </p:txBody>
      </p:sp>
      <p:sp>
        <p:nvSpPr>
          <p:cNvPr id="11" name="TextBox 10">
            <a:extLst>
              <a:ext uri="{FF2B5EF4-FFF2-40B4-BE49-F238E27FC236}">
                <a16:creationId xmlns:a16="http://schemas.microsoft.com/office/drawing/2014/main" id="{E1E858B1-F202-1E52-8DCD-363605836BE1}"/>
              </a:ext>
            </a:extLst>
          </p:cNvPr>
          <p:cNvSpPr txBox="1"/>
          <p:nvPr/>
        </p:nvSpPr>
        <p:spPr>
          <a:xfrm>
            <a:off x="6879737" y="6183476"/>
            <a:ext cx="4411744" cy="646331"/>
          </a:xfrm>
          <a:prstGeom prst="rect">
            <a:avLst/>
          </a:prstGeom>
          <a:noFill/>
        </p:spPr>
        <p:txBody>
          <a:bodyPr wrap="square" rtlCol="0">
            <a:spAutoFit/>
          </a:bodyPr>
          <a:lstStyle/>
          <a:p>
            <a:r>
              <a:rPr lang="en-US" i="1" dirty="0">
                <a:hlinkClick r:id="rId5"/>
              </a:rPr>
              <a:t>Link to the Short application open call 2024</a:t>
            </a:r>
            <a:endParaRPr lang="en-US" i="1" dirty="0"/>
          </a:p>
          <a:p>
            <a:r>
              <a:rPr lang="en-US" i="1" dirty="0"/>
              <a:t>Deadline – 24/12/2024</a:t>
            </a:r>
          </a:p>
        </p:txBody>
      </p:sp>
    </p:spTree>
    <p:extLst>
      <p:ext uri="{BB962C8B-B14F-4D97-AF65-F5344CB8AC3E}">
        <p14:creationId xmlns:p14="http://schemas.microsoft.com/office/powerpoint/2010/main" val="1998160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0AAF13-384C-F209-C2B6-02246A4E335F}"/>
              </a:ext>
            </a:extLst>
          </p:cNvPr>
          <p:cNvSpPr txBox="1"/>
          <p:nvPr/>
        </p:nvSpPr>
        <p:spPr>
          <a:xfrm>
            <a:off x="5850385" y="0"/>
            <a:ext cx="6470448" cy="830997"/>
          </a:xfrm>
          <a:prstGeom prst="rect">
            <a:avLst/>
          </a:prstGeom>
          <a:noFill/>
        </p:spPr>
        <p:txBody>
          <a:bodyPr wrap="square" rtlCol="0">
            <a:spAutoFit/>
          </a:bodyPr>
          <a:lstStyle/>
          <a:p>
            <a:r>
              <a:rPr lang="ro-RO" altLang="en-US" sz="4800" b="1" kern="0" dirty="0">
                <a:latin typeface="+mn-lt"/>
              </a:rPr>
              <a:t>EIC</a:t>
            </a:r>
            <a:r>
              <a:rPr lang="en-US" altLang="en-US" sz="4800" b="1" kern="0" dirty="0">
                <a:latin typeface="+mn-lt"/>
              </a:rPr>
              <a:t> - </a:t>
            </a:r>
            <a:r>
              <a:rPr lang="en-US" altLang="en-US" sz="2400" b="1" kern="0" dirty="0">
                <a:latin typeface="+mn-lt"/>
              </a:rPr>
              <a:t>E</a:t>
            </a:r>
            <a:r>
              <a:rPr lang="en-US" altLang="en-US" sz="2400" kern="0" dirty="0">
                <a:latin typeface="+mn-lt"/>
              </a:rPr>
              <a:t>uropean</a:t>
            </a:r>
            <a:r>
              <a:rPr lang="en-US" altLang="en-US" sz="2400" b="1" kern="0" dirty="0">
                <a:latin typeface="+mn-lt"/>
              </a:rPr>
              <a:t> I</a:t>
            </a:r>
            <a:r>
              <a:rPr lang="en-US" altLang="en-US" sz="2400" kern="0" dirty="0">
                <a:latin typeface="+mn-lt"/>
              </a:rPr>
              <a:t>nnovation </a:t>
            </a:r>
            <a:r>
              <a:rPr lang="en-US" altLang="en-US" sz="2400" b="1" kern="0" dirty="0">
                <a:latin typeface="+mn-lt"/>
              </a:rPr>
              <a:t>C</a:t>
            </a:r>
            <a:r>
              <a:rPr lang="en-US" altLang="en-US" sz="2400" kern="0" dirty="0">
                <a:latin typeface="+mn-lt"/>
              </a:rPr>
              <a:t>ouncil</a:t>
            </a:r>
            <a:r>
              <a:rPr lang="en-US" altLang="en-US" sz="2400" b="1" kern="0" dirty="0">
                <a:latin typeface="+mn-lt"/>
              </a:rPr>
              <a:t> </a:t>
            </a:r>
            <a:endParaRPr lang="ro-RO" altLang="en-US" sz="2400" b="1" kern="0" dirty="0">
              <a:latin typeface="+mn-lt"/>
            </a:endParaRPr>
          </a:p>
        </p:txBody>
      </p:sp>
      <p:pic>
        <p:nvPicPr>
          <p:cNvPr id="8" name="Picture 7">
            <a:extLst>
              <a:ext uri="{FF2B5EF4-FFF2-40B4-BE49-F238E27FC236}">
                <a16:creationId xmlns:a16="http://schemas.microsoft.com/office/drawing/2014/main" id="{A7F62FFE-9558-D6C0-7693-574424CB18B6}"/>
              </a:ext>
            </a:extLst>
          </p:cNvPr>
          <p:cNvPicPr>
            <a:picLocks noChangeAspect="1"/>
          </p:cNvPicPr>
          <p:nvPr/>
        </p:nvPicPr>
        <p:blipFill rotWithShape="1">
          <a:blip r:embed="rId2"/>
          <a:srcRect l="31311" t="22543" r="40364" b="10032"/>
          <a:stretch/>
        </p:blipFill>
        <p:spPr>
          <a:xfrm>
            <a:off x="1738655" y="1870316"/>
            <a:ext cx="3176966" cy="4253826"/>
          </a:xfrm>
          <a:prstGeom prst="rect">
            <a:avLst/>
          </a:prstGeom>
        </p:spPr>
      </p:pic>
      <p:sp>
        <p:nvSpPr>
          <p:cNvPr id="10" name="TextBox 9">
            <a:extLst>
              <a:ext uri="{FF2B5EF4-FFF2-40B4-BE49-F238E27FC236}">
                <a16:creationId xmlns:a16="http://schemas.microsoft.com/office/drawing/2014/main" id="{F80697F9-2A5F-4B09-1943-A013783D4F77}"/>
              </a:ext>
            </a:extLst>
          </p:cNvPr>
          <p:cNvSpPr txBox="1"/>
          <p:nvPr/>
        </p:nvSpPr>
        <p:spPr>
          <a:xfrm>
            <a:off x="5850385" y="624155"/>
            <a:ext cx="6094520" cy="646331"/>
          </a:xfrm>
          <a:prstGeom prst="rect">
            <a:avLst/>
          </a:prstGeom>
          <a:noFill/>
        </p:spPr>
        <p:txBody>
          <a:bodyPr wrap="square">
            <a:spAutoFit/>
          </a:bodyPr>
          <a:lstStyle/>
          <a:p>
            <a:r>
              <a:rPr lang="en-US" sz="3600" b="1" dirty="0"/>
              <a:t>ACCELERATOR </a:t>
            </a:r>
          </a:p>
        </p:txBody>
      </p:sp>
      <p:sp>
        <p:nvSpPr>
          <p:cNvPr id="4" name="Oval 3">
            <a:extLst>
              <a:ext uri="{FF2B5EF4-FFF2-40B4-BE49-F238E27FC236}">
                <a16:creationId xmlns:a16="http://schemas.microsoft.com/office/drawing/2014/main" id="{F458384A-02C5-0634-A1B2-03D66DA1B9AA}"/>
              </a:ext>
            </a:extLst>
          </p:cNvPr>
          <p:cNvSpPr/>
          <p:nvPr/>
        </p:nvSpPr>
        <p:spPr>
          <a:xfrm>
            <a:off x="6868126" y="1307002"/>
            <a:ext cx="2800350" cy="6151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Disruptive </a:t>
            </a:r>
          </a:p>
          <a:p>
            <a:pPr algn="ctr"/>
            <a:r>
              <a:rPr lang="en-US" b="1" dirty="0"/>
              <a:t>Start-Ups / SMEs</a:t>
            </a:r>
          </a:p>
        </p:txBody>
      </p:sp>
      <p:sp>
        <p:nvSpPr>
          <p:cNvPr id="5" name="Oval 4">
            <a:extLst>
              <a:ext uri="{FF2B5EF4-FFF2-40B4-BE49-F238E27FC236}">
                <a16:creationId xmlns:a16="http://schemas.microsoft.com/office/drawing/2014/main" id="{EFBB47A1-7FC9-EF29-8802-25A41B6560CB}"/>
              </a:ext>
            </a:extLst>
          </p:cNvPr>
          <p:cNvSpPr/>
          <p:nvPr/>
        </p:nvSpPr>
        <p:spPr>
          <a:xfrm>
            <a:off x="4241545" y="388772"/>
            <a:ext cx="1608840" cy="61638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1.13 </a:t>
            </a:r>
            <a:r>
              <a:rPr lang="en-US" sz="2000" b="1" dirty="0" err="1"/>
              <a:t>bil</a:t>
            </a:r>
            <a:r>
              <a:rPr lang="en-US" sz="2000" b="1" dirty="0"/>
              <a:t> EURO</a:t>
            </a:r>
          </a:p>
        </p:txBody>
      </p:sp>
      <p:sp>
        <p:nvSpPr>
          <p:cNvPr id="11" name="Oval 10">
            <a:extLst>
              <a:ext uri="{FF2B5EF4-FFF2-40B4-BE49-F238E27FC236}">
                <a16:creationId xmlns:a16="http://schemas.microsoft.com/office/drawing/2014/main" id="{1AE767A5-13D0-D7B0-ED70-CE60EEA8FC01}"/>
              </a:ext>
            </a:extLst>
          </p:cNvPr>
          <p:cNvSpPr/>
          <p:nvPr/>
        </p:nvSpPr>
        <p:spPr>
          <a:xfrm>
            <a:off x="3440784" y="4996206"/>
            <a:ext cx="1314582" cy="10086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dirty="0"/>
              <a:t>2023</a:t>
            </a:r>
          </a:p>
        </p:txBody>
      </p:sp>
      <p:sp>
        <p:nvSpPr>
          <p:cNvPr id="12" name="TextBox 11">
            <a:extLst>
              <a:ext uri="{FF2B5EF4-FFF2-40B4-BE49-F238E27FC236}">
                <a16:creationId xmlns:a16="http://schemas.microsoft.com/office/drawing/2014/main" id="{D57B698B-F361-5959-631D-F5FF642EF328}"/>
              </a:ext>
            </a:extLst>
          </p:cNvPr>
          <p:cNvSpPr txBox="1"/>
          <p:nvPr/>
        </p:nvSpPr>
        <p:spPr>
          <a:xfrm>
            <a:off x="5045965" y="2769935"/>
            <a:ext cx="5024487" cy="4431983"/>
          </a:xfrm>
          <a:prstGeom prst="rect">
            <a:avLst/>
          </a:prstGeom>
          <a:noFill/>
        </p:spPr>
        <p:txBody>
          <a:bodyPr wrap="square" rtlCol="0">
            <a:spAutoFit/>
          </a:bodyPr>
          <a:lstStyle/>
          <a:p>
            <a:r>
              <a:rPr lang="en-US" sz="2000" b="1" dirty="0">
                <a:solidFill>
                  <a:srgbClr val="404040"/>
                </a:solidFill>
                <a:effectLst/>
              </a:rPr>
              <a:t>EIC Accelerator Challenges</a:t>
            </a:r>
          </a:p>
          <a:p>
            <a:r>
              <a:rPr lang="en-US" dirty="0"/>
              <a:t>2024 Budget: EUR 300 mil </a:t>
            </a:r>
          </a:p>
          <a:p>
            <a:endParaRPr lang="en-US" dirty="0"/>
          </a:p>
          <a:p>
            <a:r>
              <a:rPr lang="en-US" dirty="0"/>
              <a:t>Topics [50 mil/ each] :</a:t>
            </a:r>
          </a:p>
          <a:p>
            <a:pPr marL="285750" indent="-285750">
              <a:buFont typeface="Arial" panose="020B0604020202020204" pitchFamily="34" charset="0"/>
              <a:buChar char="•"/>
            </a:pPr>
            <a:r>
              <a:rPr lang="en-US" sz="1400" i="0" dirty="0">
                <a:solidFill>
                  <a:srgbClr val="404040"/>
                </a:solidFill>
                <a:effectLst/>
                <a:latin typeface="arial" panose="020B0604020202020204" pitchFamily="34" charset="0"/>
              </a:rPr>
              <a:t>Human Centric Generative AI made in Europe  </a:t>
            </a:r>
          </a:p>
          <a:p>
            <a:pPr marL="285750" indent="-285750">
              <a:buFont typeface="Arial" panose="020B0604020202020204" pitchFamily="34" charset="0"/>
              <a:buChar char="•"/>
            </a:pPr>
            <a:r>
              <a:rPr lang="en-US" sz="1400" i="0" dirty="0">
                <a:solidFill>
                  <a:srgbClr val="404040"/>
                </a:solidFill>
                <a:effectLst/>
                <a:latin typeface="arial" panose="020B0604020202020204" pitchFamily="34" charset="0"/>
              </a:rPr>
              <a:t>Enabling virtual worlds and augmented interaction in high-impact applications to support the </a:t>
            </a:r>
            <a:r>
              <a:rPr lang="en-US" sz="1400" i="0" dirty="0" err="1">
                <a:solidFill>
                  <a:srgbClr val="404040"/>
                </a:solidFill>
                <a:effectLst/>
                <a:latin typeface="arial" panose="020B0604020202020204" pitchFamily="34" charset="0"/>
              </a:rPr>
              <a:t>realisation</a:t>
            </a:r>
            <a:r>
              <a:rPr lang="en-US" sz="1400" i="0" dirty="0">
                <a:solidFill>
                  <a:srgbClr val="404040"/>
                </a:solidFill>
                <a:effectLst/>
                <a:latin typeface="arial" panose="020B0604020202020204" pitchFamily="34" charset="0"/>
              </a:rPr>
              <a:t> of Industry 5.0 </a:t>
            </a:r>
          </a:p>
          <a:p>
            <a:pPr marL="285750" indent="-285750">
              <a:buFont typeface="Arial" panose="020B0604020202020204" pitchFamily="34" charset="0"/>
              <a:buChar char="•"/>
            </a:pPr>
            <a:r>
              <a:rPr lang="en-US" sz="1400" i="0" dirty="0">
                <a:solidFill>
                  <a:srgbClr val="404040"/>
                </a:solidFill>
                <a:effectLst/>
                <a:latin typeface="arial" panose="020B0604020202020204" pitchFamily="34" charset="0"/>
              </a:rPr>
              <a:t>Enabling the smart edge and quantum technology components</a:t>
            </a:r>
          </a:p>
          <a:p>
            <a:pPr marL="285750" indent="-285750">
              <a:buFont typeface="Arial" panose="020B0604020202020204" pitchFamily="34" charset="0"/>
              <a:buChar char="•"/>
            </a:pPr>
            <a:r>
              <a:rPr lang="en-US" sz="1400" i="0" dirty="0">
                <a:solidFill>
                  <a:srgbClr val="404040"/>
                </a:solidFill>
                <a:effectLst/>
                <a:latin typeface="arial" panose="020B0604020202020204" pitchFamily="34" charset="0"/>
              </a:rPr>
              <a:t>Food from precision fermentation and algae</a:t>
            </a:r>
          </a:p>
          <a:p>
            <a:pPr marL="285750" indent="-285750">
              <a:buFont typeface="Arial" panose="020B0604020202020204" pitchFamily="34" charset="0"/>
              <a:buChar char="•"/>
            </a:pPr>
            <a:r>
              <a:rPr lang="en-US" sz="1400" i="0" dirty="0">
                <a:solidFill>
                  <a:srgbClr val="404040"/>
                </a:solidFill>
                <a:effectLst/>
                <a:latin typeface="arial" panose="020B0604020202020204" pitchFamily="34" charset="0"/>
              </a:rPr>
              <a:t>Monoclonal antibody-based therapeutics for new variants of emerging viruses</a:t>
            </a:r>
          </a:p>
          <a:p>
            <a:pPr marL="285750" indent="-285750">
              <a:buFont typeface="Arial" panose="020B0604020202020204" pitchFamily="34" charset="0"/>
              <a:buChar char="•"/>
            </a:pPr>
            <a:r>
              <a:rPr lang="en-US" sz="1400" i="0" dirty="0">
                <a:solidFill>
                  <a:srgbClr val="404040"/>
                </a:solidFill>
                <a:effectLst/>
                <a:latin typeface="arial" panose="020B0604020202020204" pitchFamily="34" charset="0"/>
              </a:rPr>
              <a:t>Renewable energy sources and their whole value chain</a:t>
            </a:r>
          </a:p>
          <a:p>
            <a:pPr marL="285750" indent="-285750">
              <a:buFont typeface="Arial" panose="020B0604020202020204" pitchFamily="34" charset="0"/>
              <a:buChar char="•"/>
            </a:pPr>
            <a:endParaRPr lang="en-US" sz="1400" i="0" dirty="0">
              <a:solidFill>
                <a:srgbClr val="404040"/>
              </a:solidFill>
              <a:effectLst/>
              <a:latin typeface="arial" panose="020B0604020202020204" pitchFamily="34" charset="0"/>
            </a:endParaRPr>
          </a:p>
          <a:p>
            <a:pPr marL="285750" indent="-285750">
              <a:buFont typeface="Arial" panose="020B0604020202020204" pitchFamily="34" charset="0"/>
              <a:buChar char="•"/>
            </a:pPr>
            <a:endParaRPr lang="en-US" b="1" i="0" dirty="0">
              <a:solidFill>
                <a:srgbClr val="404040"/>
              </a:solidFill>
              <a:effectLst/>
              <a:latin typeface="arial" panose="020B0604020202020204" pitchFamily="34" charset="0"/>
            </a:endParaRPr>
          </a:p>
          <a:p>
            <a:pPr marL="285750" indent="-285750">
              <a:buFont typeface="Arial" panose="020B0604020202020204" pitchFamily="34" charset="0"/>
              <a:buChar char="•"/>
            </a:pPr>
            <a:endParaRPr lang="en-US" b="1" i="0" dirty="0">
              <a:solidFill>
                <a:srgbClr val="404040"/>
              </a:solidFill>
              <a:effectLst/>
              <a:latin typeface="arial" panose="020B0604020202020204" pitchFamily="34" charset="0"/>
            </a:endParaRPr>
          </a:p>
          <a:p>
            <a:pPr marL="285750" indent="-285750">
              <a:buFont typeface="Arial" panose="020B0604020202020204" pitchFamily="34" charset="0"/>
              <a:buChar char="•"/>
            </a:pPr>
            <a:endParaRPr lang="en-US" dirty="0"/>
          </a:p>
        </p:txBody>
      </p:sp>
      <p:sp>
        <p:nvSpPr>
          <p:cNvPr id="14" name="TextBox 13">
            <a:extLst>
              <a:ext uri="{FF2B5EF4-FFF2-40B4-BE49-F238E27FC236}">
                <a16:creationId xmlns:a16="http://schemas.microsoft.com/office/drawing/2014/main" id="{83995EC0-313A-F4F8-AFBC-692969CFBF2B}"/>
              </a:ext>
            </a:extLst>
          </p:cNvPr>
          <p:cNvSpPr txBox="1"/>
          <p:nvPr/>
        </p:nvSpPr>
        <p:spPr>
          <a:xfrm>
            <a:off x="6783285" y="6190129"/>
            <a:ext cx="5327155" cy="861774"/>
          </a:xfrm>
          <a:prstGeom prst="rect">
            <a:avLst/>
          </a:prstGeom>
          <a:noFill/>
        </p:spPr>
        <p:txBody>
          <a:bodyPr wrap="square">
            <a:spAutoFit/>
          </a:bodyPr>
          <a:lstStyle/>
          <a:p>
            <a:pPr algn="ctr"/>
            <a:r>
              <a:rPr lang="en-US" sz="1600" i="1" dirty="0">
                <a:hlinkClick r:id="rId3"/>
              </a:rPr>
              <a:t>https://eic.ec.europa.eu/eic-funding-opportunities/eic-accelerator/eic-accelerator-challenges_en</a:t>
            </a:r>
            <a:endParaRPr lang="en-US" sz="1600" i="1" dirty="0"/>
          </a:p>
          <a:p>
            <a:endParaRPr lang="en-US" dirty="0"/>
          </a:p>
        </p:txBody>
      </p:sp>
      <p:sp>
        <p:nvSpPr>
          <p:cNvPr id="15" name="Oval 14">
            <a:extLst>
              <a:ext uri="{FF2B5EF4-FFF2-40B4-BE49-F238E27FC236}">
                <a16:creationId xmlns:a16="http://schemas.microsoft.com/office/drawing/2014/main" id="{992F5C31-B1F8-4CB4-BF65-01979400C87D}"/>
              </a:ext>
            </a:extLst>
          </p:cNvPr>
          <p:cNvSpPr/>
          <p:nvPr/>
        </p:nvSpPr>
        <p:spPr>
          <a:xfrm>
            <a:off x="8353894" y="2595780"/>
            <a:ext cx="1314582" cy="1008668"/>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dirty="0"/>
              <a:t>2024</a:t>
            </a:r>
          </a:p>
        </p:txBody>
      </p:sp>
    </p:spTree>
    <p:extLst>
      <p:ext uri="{BB962C8B-B14F-4D97-AF65-F5344CB8AC3E}">
        <p14:creationId xmlns:p14="http://schemas.microsoft.com/office/powerpoint/2010/main" val="3546391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0AAF13-384C-F209-C2B6-02246A4E335F}"/>
              </a:ext>
            </a:extLst>
          </p:cNvPr>
          <p:cNvSpPr txBox="1"/>
          <p:nvPr/>
        </p:nvSpPr>
        <p:spPr>
          <a:xfrm>
            <a:off x="5581443" y="-35231"/>
            <a:ext cx="5888845" cy="830997"/>
          </a:xfrm>
          <a:prstGeom prst="rect">
            <a:avLst/>
          </a:prstGeom>
          <a:noFill/>
        </p:spPr>
        <p:txBody>
          <a:bodyPr wrap="square" rtlCol="0">
            <a:spAutoFit/>
          </a:bodyPr>
          <a:lstStyle/>
          <a:p>
            <a:r>
              <a:rPr lang="ro-RO" altLang="en-US" sz="4800" b="1" kern="0" dirty="0">
                <a:latin typeface="+mn-lt"/>
              </a:rPr>
              <a:t>EIC</a:t>
            </a:r>
            <a:r>
              <a:rPr lang="en-US" altLang="en-US" sz="4800" b="1" kern="0" dirty="0">
                <a:latin typeface="+mn-lt"/>
              </a:rPr>
              <a:t> - </a:t>
            </a:r>
            <a:r>
              <a:rPr lang="en-US" altLang="en-US" sz="2400" b="1" kern="0" dirty="0">
                <a:latin typeface="+mn-lt"/>
              </a:rPr>
              <a:t>E</a:t>
            </a:r>
            <a:r>
              <a:rPr lang="en-US" altLang="en-US" sz="2400" kern="0" dirty="0">
                <a:latin typeface="+mn-lt"/>
              </a:rPr>
              <a:t>uropean</a:t>
            </a:r>
            <a:r>
              <a:rPr lang="en-US" altLang="en-US" sz="2400" b="1" kern="0" dirty="0">
                <a:latin typeface="+mn-lt"/>
              </a:rPr>
              <a:t> I</a:t>
            </a:r>
            <a:r>
              <a:rPr lang="en-US" altLang="en-US" sz="2400" kern="0" dirty="0">
                <a:latin typeface="+mn-lt"/>
              </a:rPr>
              <a:t>nnovation </a:t>
            </a:r>
            <a:r>
              <a:rPr lang="en-US" altLang="en-US" sz="2400" b="1" kern="0" dirty="0">
                <a:latin typeface="+mn-lt"/>
              </a:rPr>
              <a:t>C</a:t>
            </a:r>
            <a:r>
              <a:rPr lang="en-US" altLang="en-US" sz="2400" kern="0" dirty="0">
                <a:latin typeface="+mn-lt"/>
              </a:rPr>
              <a:t>ouncil</a:t>
            </a:r>
            <a:r>
              <a:rPr lang="en-US" altLang="en-US" sz="2400" b="1" kern="0" dirty="0">
                <a:latin typeface="+mn-lt"/>
              </a:rPr>
              <a:t> </a:t>
            </a:r>
            <a:endParaRPr lang="ro-RO" altLang="en-US" sz="2400" b="1" kern="0" dirty="0">
              <a:latin typeface="+mn-lt"/>
            </a:endParaRPr>
          </a:p>
        </p:txBody>
      </p:sp>
      <p:sp>
        <p:nvSpPr>
          <p:cNvPr id="3" name="TextBox 2">
            <a:extLst>
              <a:ext uri="{FF2B5EF4-FFF2-40B4-BE49-F238E27FC236}">
                <a16:creationId xmlns:a16="http://schemas.microsoft.com/office/drawing/2014/main" id="{ECC16C8D-9DC5-57D0-211E-D17C9632C66C}"/>
              </a:ext>
            </a:extLst>
          </p:cNvPr>
          <p:cNvSpPr txBox="1"/>
          <p:nvPr/>
        </p:nvSpPr>
        <p:spPr>
          <a:xfrm>
            <a:off x="5930234" y="2830589"/>
            <a:ext cx="4465468" cy="5786199"/>
          </a:xfrm>
          <a:prstGeom prst="rect">
            <a:avLst/>
          </a:prstGeom>
          <a:noFill/>
        </p:spPr>
        <p:txBody>
          <a:bodyPr wrap="square" rtlCol="0">
            <a:spAutoFit/>
          </a:bodyPr>
          <a:lstStyle/>
          <a:p>
            <a:r>
              <a:rPr lang="en-US" sz="1600" b="1" dirty="0">
                <a:solidFill>
                  <a:srgbClr val="404040"/>
                </a:solidFill>
                <a:effectLst/>
              </a:rPr>
              <a:t>Grants of up to €2.5 million </a:t>
            </a:r>
            <a:r>
              <a:rPr lang="en-US" sz="1600" dirty="0">
                <a:solidFill>
                  <a:srgbClr val="404040"/>
                </a:solidFill>
                <a:effectLst/>
              </a:rPr>
              <a:t>are available to validate and demonstrate technology in application-relevant environment and develop market readiness.</a:t>
            </a:r>
          </a:p>
          <a:p>
            <a:endParaRPr lang="en-US" sz="1600" dirty="0">
              <a:solidFill>
                <a:srgbClr val="404040"/>
              </a:solidFill>
            </a:endParaRPr>
          </a:p>
          <a:p>
            <a:pPr algn="l"/>
            <a:r>
              <a:rPr lang="en-US" sz="1600" b="1" dirty="0">
                <a:solidFill>
                  <a:srgbClr val="404040"/>
                </a:solidFill>
                <a:effectLst/>
              </a:rPr>
              <a:t>Technology validation </a:t>
            </a:r>
            <a:r>
              <a:rPr lang="en-US" sz="1600" dirty="0">
                <a:solidFill>
                  <a:srgbClr val="404040"/>
                </a:solidFill>
                <a:effectLst/>
              </a:rPr>
              <a:t>and </a:t>
            </a:r>
            <a:r>
              <a:rPr lang="en-US" sz="1600" b="1" dirty="0">
                <a:solidFill>
                  <a:srgbClr val="404040"/>
                </a:solidFill>
                <a:effectLst/>
              </a:rPr>
              <a:t>spin-out</a:t>
            </a:r>
          </a:p>
          <a:p>
            <a:pPr algn="l"/>
            <a:r>
              <a:rPr lang="en-US" sz="1600" dirty="0">
                <a:solidFill>
                  <a:srgbClr val="404040"/>
                </a:solidFill>
                <a:effectLst/>
              </a:rPr>
              <a:t>Validate technologies and develop business plans for specific applications (TRL 3-6).</a:t>
            </a:r>
          </a:p>
          <a:p>
            <a:pPr algn="l"/>
            <a:endParaRPr lang="en-US" sz="1600" b="1" dirty="0">
              <a:solidFill>
                <a:srgbClr val="404040"/>
              </a:solidFill>
              <a:effectLst/>
            </a:endParaRPr>
          </a:p>
          <a:p>
            <a:pPr algn="l"/>
            <a:r>
              <a:rPr lang="en-US" sz="1600" dirty="0">
                <a:solidFill>
                  <a:srgbClr val="404040"/>
                </a:solidFill>
                <a:effectLst/>
              </a:rPr>
              <a:t>For </a:t>
            </a:r>
            <a:r>
              <a:rPr lang="en-US" sz="1600" b="1" dirty="0">
                <a:solidFill>
                  <a:srgbClr val="404040"/>
                </a:solidFill>
                <a:effectLst/>
              </a:rPr>
              <a:t>SMEs</a:t>
            </a:r>
            <a:r>
              <a:rPr lang="en-US" sz="1600" dirty="0">
                <a:solidFill>
                  <a:srgbClr val="404040"/>
                </a:solidFill>
                <a:effectLst/>
              </a:rPr>
              <a:t> and </a:t>
            </a:r>
            <a:r>
              <a:rPr lang="en-US" sz="1600" b="1" dirty="0" err="1">
                <a:solidFill>
                  <a:srgbClr val="404040"/>
                </a:solidFill>
                <a:effectLst/>
              </a:rPr>
              <a:t>organisations</a:t>
            </a:r>
            <a:endParaRPr lang="en-US" sz="1600" b="1" dirty="0">
              <a:solidFill>
                <a:srgbClr val="404040"/>
              </a:solidFill>
              <a:effectLst/>
            </a:endParaRPr>
          </a:p>
          <a:p>
            <a:pPr marL="285750" indent="-285750" algn="l">
              <a:buFont typeface="Arial" panose="020B0604020202020204" pitchFamily="34" charset="0"/>
              <a:buChar char="•"/>
            </a:pPr>
            <a:r>
              <a:rPr lang="en-US" sz="1600" dirty="0">
                <a:solidFill>
                  <a:srgbClr val="404040"/>
                </a:solidFill>
                <a:effectLst/>
              </a:rPr>
              <a:t>Single applicants (SMEs, spin-offs, start-ups, research </a:t>
            </a:r>
            <a:r>
              <a:rPr lang="en-US" sz="1600" dirty="0" err="1">
                <a:solidFill>
                  <a:srgbClr val="404040"/>
                </a:solidFill>
                <a:effectLst/>
              </a:rPr>
              <a:t>organisations</a:t>
            </a:r>
            <a:r>
              <a:rPr lang="en-US" sz="1600" dirty="0">
                <a:solidFill>
                  <a:srgbClr val="404040"/>
                </a:solidFill>
                <a:effectLst/>
              </a:rPr>
              <a:t>, universities) </a:t>
            </a:r>
          </a:p>
          <a:p>
            <a:pPr marL="285750" indent="-285750" algn="l">
              <a:buFont typeface="Arial" panose="020B0604020202020204" pitchFamily="34" charset="0"/>
              <a:buChar char="•"/>
            </a:pPr>
            <a:r>
              <a:rPr lang="en-US" sz="1600" dirty="0">
                <a:solidFill>
                  <a:srgbClr val="404040"/>
                </a:solidFill>
                <a:effectLst/>
              </a:rPr>
              <a:t>small consortia (minimum 2, maximum 5 eligible entities).</a:t>
            </a:r>
          </a:p>
          <a:p>
            <a:pPr algn="l"/>
            <a:endParaRPr lang="en-US" sz="1600" b="1" dirty="0">
              <a:solidFill>
                <a:srgbClr val="404040"/>
              </a:solidFill>
              <a:effectLst/>
            </a:endParaRPr>
          </a:p>
          <a:p>
            <a:pPr algn="l"/>
            <a:endParaRPr lang="en-US" sz="1400" b="1" dirty="0">
              <a:solidFill>
                <a:srgbClr val="404040"/>
              </a:solidFill>
              <a:effectLst/>
            </a:endParaRPr>
          </a:p>
          <a:p>
            <a:r>
              <a:rPr lang="en-US" sz="3200" b="1" dirty="0"/>
              <a:t>     </a:t>
            </a:r>
            <a:endParaRPr lang="en-US" sz="1600" b="1" i="1" dirty="0"/>
          </a:p>
          <a:p>
            <a:endParaRPr lang="en-US" sz="2000" b="1" i="1" dirty="0"/>
          </a:p>
          <a:p>
            <a:endParaRPr lang="en-US" sz="3200" b="1" dirty="0"/>
          </a:p>
          <a:p>
            <a:endParaRPr lang="en-US" sz="3200" b="1" dirty="0"/>
          </a:p>
        </p:txBody>
      </p:sp>
      <p:sp>
        <p:nvSpPr>
          <p:cNvPr id="10" name="TextBox 9">
            <a:extLst>
              <a:ext uri="{FF2B5EF4-FFF2-40B4-BE49-F238E27FC236}">
                <a16:creationId xmlns:a16="http://schemas.microsoft.com/office/drawing/2014/main" id="{F80697F9-2A5F-4B09-1943-A013783D4F77}"/>
              </a:ext>
            </a:extLst>
          </p:cNvPr>
          <p:cNvSpPr txBox="1"/>
          <p:nvPr/>
        </p:nvSpPr>
        <p:spPr>
          <a:xfrm>
            <a:off x="5581443" y="663031"/>
            <a:ext cx="6094520" cy="1169551"/>
          </a:xfrm>
          <a:prstGeom prst="rect">
            <a:avLst/>
          </a:prstGeom>
          <a:noFill/>
        </p:spPr>
        <p:txBody>
          <a:bodyPr wrap="square">
            <a:spAutoFit/>
          </a:bodyPr>
          <a:lstStyle/>
          <a:p>
            <a:r>
              <a:rPr lang="en-US" sz="3600" b="1" dirty="0"/>
              <a:t>TRANSITION </a:t>
            </a:r>
          </a:p>
          <a:p>
            <a:r>
              <a:rPr lang="en-US" sz="1600" b="1" i="1" dirty="0">
                <a:hlinkClick r:id="rId2"/>
              </a:rPr>
              <a:t>https://eic.ec.europa.eu/eic-funding-opportunities/eic-transition_en</a:t>
            </a:r>
            <a:endParaRPr lang="en-US" sz="1600" b="1" i="1" dirty="0"/>
          </a:p>
          <a:p>
            <a:endParaRPr lang="en-US" dirty="0"/>
          </a:p>
        </p:txBody>
      </p:sp>
      <p:sp>
        <p:nvSpPr>
          <p:cNvPr id="5" name="TextBox 4">
            <a:extLst>
              <a:ext uri="{FF2B5EF4-FFF2-40B4-BE49-F238E27FC236}">
                <a16:creationId xmlns:a16="http://schemas.microsoft.com/office/drawing/2014/main" id="{C350FE83-83E4-0F8E-59C4-727AFE6E0B33}"/>
              </a:ext>
            </a:extLst>
          </p:cNvPr>
          <p:cNvSpPr txBox="1"/>
          <p:nvPr/>
        </p:nvSpPr>
        <p:spPr>
          <a:xfrm>
            <a:off x="1444488" y="2878102"/>
            <a:ext cx="3346880" cy="1015663"/>
          </a:xfrm>
          <a:prstGeom prst="rect">
            <a:avLst/>
          </a:prstGeom>
          <a:noFill/>
        </p:spPr>
        <p:txBody>
          <a:bodyPr wrap="square">
            <a:spAutoFit/>
          </a:bodyPr>
          <a:lstStyle/>
          <a:p>
            <a:pPr algn="ctr"/>
            <a:r>
              <a:rPr lang="en-US" sz="2000" b="1" i="0" dirty="0">
                <a:solidFill>
                  <a:srgbClr val="404040"/>
                </a:solidFill>
                <a:effectLst/>
              </a:rPr>
              <a:t>Mature a novel technology and develop a business case to bring it to market</a:t>
            </a:r>
            <a:endParaRPr lang="en-US" sz="2000" b="1" dirty="0"/>
          </a:p>
        </p:txBody>
      </p:sp>
      <p:sp>
        <p:nvSpPr>
          <p:cNvPr id="9" name="TextBox 8">
            <a:extLst>
              <a:ext uri="{FF2B5EF4-FFF2-40B4-BE49-F238E27FC236}">
                <a16:creationId xmlns:a16="http://schemas.microsoft.com/office/drawing/2014/main" id="{35A1294C-FA84-9CE0-A919-48EABF2022FE}"/>
              </a:ext>
            </a:extLst>
          </p:cNvPr>
          <p:cNvSpPr txBox="1"/>
          <p:nvPr/>
        </p:nvSpPr>
        <p:spPr>
          <a:xfrm>
            <a:off x="237935" y="4168434"/>
            <a:ext cx="6094520" cy="1661993"/>
          </a:xfrm>
          <a:prstGeom prst="rect">
            <a:avLst/>
          </a:prstGeom>
          <a:noFill/>
        </p:spPr>
        <p:txBody>
          <a:bodyPr wrap="square">
            <a:spAutoFit/>
          </a:bodyPr>
          <a:lstStyle/>
          <a:p>
            <a:pPr marL="285750" indent="-285750">
              <a:buFont typeface="Wingdings" panose="05000000000000000000" pitchFamily="2" charset="2"/>
              <a:buChar char="Ø"/>
            </a:pPr>
            <a:r>
              <a:rPr lang="en-US" b="1" i="0" dirty="0">
                <a:solidFill>
                  <a:srgbClr val="404040"/>
                </a:solidFill>
                <a:effectLst/>
                <a:latin typeface="arial" panose="020B0604020202020204" pitchFamily="34" charset="0"/>
              </a:rPr>
              <a:t>EIC Transition Open </a:t>
            </a:r>
            <a:r>
              <a:rPr lang="en-US" i="0" dirty="0">
                <a:solidFill>
                  <a:srgbClr val="404040"/>
                </a:solidFill>
                <a:effectLst/>
                <a:latin typeface="arial" panose="020B0604020202020204" pitchFamily="34" charset="0"/>
              </a:rPr>
              <a:t>- continuous</a:t>
            </a:r>
          </a:p>
          <a:p>
            <a:pPr marL="285750" indent="-285750">
              <a:buFont typeface="Wingdings" panose="05000000000000000000" pitchFamily="2" charset="2"/>
              <a:buChar char="Ø"/>
            </a:pPr>
            <a:r>
              <a:rPr lang="en-US" b="1" i="0" dirty="0">
                <a:solidFill>
                  <a:srgbClr val="404040"/>
                </a:solidFill>
                <a:effectLst/>
                <a:latin typeface="arial" panose="020B0604020202020204" pitchFamily="34" charset="0"/>
              </a:rPr>
              <a:t>Strategic EIC Transition Challenges </a:t>
            </a:r>
            <a:r>
              <a:rPr lang="en-US" sz="1200" b="1" i="0" dirty="0">
                <a:solidFill>
                  <a:srgbClr val="404040"/>
                </a:solidFill>
                <a:effectLst/>
                <a:latin typeface="arial" panose="020B0604020202020204" pitchFamily="34" charset="0"/>
              </a:rPr>
              <a:t>(former in 2023):</a:t>
            </a:r>
          </a:p>
          <a:p>
            <a:pPr marL="742950" lvl="1" indent="-285750">
              <a:buFont typeface="Wingdings" panose="05000000000000000000" pitchFamily="2" charset="2"/>
              <a:buChar char="Ø"/>
            </a:pPr>
            <a:r>
              <a:rPr lang="en-US" sz="1200" dirty="0">
                <a:solidFill>
                  <a:srgbClr val="404040"/>
                </a:solidFill>
                <a:effectLst/>
              </a:rPr>
              <a:t>Full scale Micro-Nano-Bio devices for medical </a:t>
            </a:r>
          </a:p>
          <a:p>
            <a:pPr lvl="1"/>
            <a:r>
              <a:rPr lang="en-US" sz="1200" dirty="0">
                <a:solidFill>
                  <a:srgbClr val="404040"/>
                </a:solidFill>
                <a:effectLst/>
              </a:rPr>
              <a:t>and medical research applications</a:t>
            </a:r>
          </a:p>
          <a:p>
            <a:pPr marL="742950" lvl="1" indent="-285750">
              <a:buFont typeface="Wingdings" panose="05000000000000000000" pitchFamily="2" charset="2"/>
              <a:buChar char="Ø"/>
            </a:pPr>
            <a:r>
              <a:rPr lang="en-US" sz="1200" dirty="0">
                <a:solidFill>
                  <a:srgbClr val="404040"/>
                </a:solidFill>
                <a:effectLst/>
              </a:rPr>
              <a:t>Environmental intelligence</a:t>
            </a:r>
          </a:p>
          <a:p>
            <a:pPr marL="742950" lvl="1" indent="-285750">
              <a:buFont typeface="Wingdings" panose="05000000000000000000" pitchFamily="2" charset="2"/>
              <a:buChar char="Ø"/>
            </a:pPr>
            <a:r>
              <a:rPr lang="en-US" sz="1200" dirty="0">
                <a:solidFill>
                  <a:srgbClr val="404040"/>
                </a:solidFill>
                <a:effectLst/>
              </a:rPr>
              <a:t>Chip-scale optical frequency combs</a:t>
            </a:r>
          </a:p>
          <a:p>
            <a:pPr marL="285750" indent="-285750">
              <a:buFont typeface="Wingdings" panose="05000000000000000000" pitchFamily="2" charset="2"/>
              <a:buChar char="Ø"/>
            </a:pPr>
            <a:endParaRPr lang="en-US" dirty="0"/>
          </a:p>
        </p:txBody>
      </p:sp>
      <p:sp>
        <p:nvSpPr>
          <p:cNvPr id="6" name="TextBox 5">
            <a:extLst>
              <a:ext uri="{FF2B5EF4-FFF2-40B4-BE49-F238E27FC236}">
                <a16:creationId xmlns:a16="http://schemas.microsoft.com/office/drawing/2014/main" id="{F3F647D0-C046-B464-93DC-8A7C9DDD4DB8}"/>
              </a:ext>
            </a:extLst>
          </p:cNvPr>
          <p:cNvSpPr txBox="1"/>
          <p:nvPr/>
        </p:nvSpPr>
        <p:spPr>
          <a:xfrm>
            <a:off x="238027" y="1867284"/>
            <a:ext cx="6094428" cy="954107"/>
          </a:xfrm>
          <a:prstGeom prst="rect">
            <a:avLst/>
          </a:prstGeom>
          <a:noFill/>
        </p:spPr>
        <p:txBody>
          <a:bodyPr wrap="square">
            <a:spAutoFit/>
          </a:bodyPr>
          <a:lstStyle/>
          <a:p>
            <a:r>
              <a:rPr lang="en-US" sz="1400" b="0" i="0" dirty="0">
                <a:solidFill>
                  <a:srgbClr val="404040"/>
                </a:solidFill>
                <a:effectLst/>
                <a:latin typeface="arial" panose="020B0604020202020204" pitchFamily="34" charset="0"/>
              </a:rPr>
              <a:t>The </a:t>
            </a:r>
            <a:r>
              <a:rPr lang="en-US" sz="1400" b="1" i="0" dirty="0">
                <a:solidFill>
                  <a:srgbClr val="404040"/>
                </a:solidFill>
                <a:effectLst/>
                <a:latin typeface="arial" panose="020B0604020202020204" pitchFamily="34" charset="0"/>
              </a:rPr>
              <a:t>EIC Transition </a:t>
            </a:r>
            <a:r>
              <a:rPr lang="en-US" sz="1400" b="0" i="0" dirty="0">
                <a:solidFill>
                  <a:srgbClr val="404040"/>
                </a:solidFill>
                <a:effectLst/>
                <a:latin typeface="arial" panose="020B0604020202020204" pitchFamily="34" charset="0"/>
              </a:rPr>
              <a:t>is a funding </a:t>
            </a:r>
            <a:r>
              <a:rPr lang="en-US" sz="1400" b="0" i="0" dirty="0" err="1">
                <a:solidFill>
                  <a:srgbClr val="404040"/>
                </a:solidFill>
                <a:effectLst/>
                <a:latin typeface="arial" panose="020B0604020202020204" pitchFamily="34" charset="0"/>
              </a:rPr>
              <a:t>programme</a:t>
            </a:r>
            <a:r>
              <a:rPr lang="en-US" sz="1400" b="0" i="0" dirty="0">
                <a:solidFill>
                  <a:srgbClr val="404040"/>
                </a:solidFill>
                <a:effectLst/>
                <a:latin typeface="arial" panose="020B0604020202020204" pitchFamily="34" charset="0"/>
              </a:rPr>
              <a:t> under Horizon Europe targeting innovation activities that goes beyond the experimental proof of principle in laboratory. It supports both the maturation and validation of novel technologies from the lab to the relevant application environments.</a:t>
            </a:r>
            <a:endParaRPr lang="en-US" sz="1400" dirty="0"/>
          </a:p>
        </p:txBody>
      </p:sp>
    </p:spTree>
    <p:extLst>
      <p:ext uri="{BB962C8B-B14F-4D97-AF65-F5344CB8AC3E}">
        <p14:creationId xmlns:p14="http://schemas.microsoft.com/office/powerpoint/2010/main" val="26787754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50AAF13-384C-F209-C2B6-02246A4E335F}"/>
              </a:ext>
            </a:extLst>
          </p:cNvPr>
          <p:cNvSpPr txBox="1"/>
          <p:nvPr/>
        </p:nvSpPr>
        <p:spPr>
          <a:xfrm>
            <a:off x="5850385" y="0"/>
            <a:ext cx="5888845" cy="830997"/>
          </a:xfrm>
          <a:prstGeom prst="rect">
            <a:avLst/>
          </a:prstGeom>
          <a:noFill/>
        </p:spPr>
        <p:txBody>
          <a:bodyPr wrap="square" rtlCol="0">
            <a:spAutoFit/>
          </a:bodyPr>
          <a:lstStyle/>
          <a:p>
            <a:r>
              <a:rPr lang="ro-RO" altLang="en-US" sz="4800" b="1" kern="0" dirty="0">
                <a:latin typeface="+mn-lt"/>
              </a:rPr>
              <a:t>EIC</a:t>
            </a:r>
            <a:r>
              <a:rPr lang="en-US" altLang="en-US" sz="4800" b="1" kern="0" dirty="0">
                <a:latin typeface="+mn-lt"/>
              </a:rPr>
              <a:t> - </a:t>
            </a:r>
            <a:r>
              <a:rPr lang="en-US" altLang="en-US" sz="2400" b="1" kern="0" dirty="0">
                <a:latin typeface="+mn-lt"/>
              </a:rPr>
              <a:t>E</a:t>
            </a:r>
            <a:r>
              <a:rPr lang="en-US" altLang="en-US" sz="2400" kern="0" dirty="0">
                <a:latin typeface="+mn-lt"/>
              </a:rPr>
              <a:t>uropean</a:t>
            </a:r>
            <a:r>
              <a:rPr lang="en-US" altLang="en-US" sz="2400" b="1" kern="0" dirty="0">
                <a:latin typeface="+mn-lt"/>
              </a:rPr>
              <a:t> I</a:t>
            </a:r>
            <a:r>
              <a:rPr lang="en-US" altLang="en-US" sz="2400" kern="0" dirty="0">
                <a:latin typeface="+mn-lt"/>
              </a:rPr>
              <a:t>nnovation </a:t>
            </a:r>
            <a:r>
              <a:rPr lang="en-US" altLang="en-US" sz="2400" b="1" kern="0" dirty="0">
                <a:latin typeface="+mn-lt"/>
              </a:rPr>
              <a:t>C</a:t>
            </a:r>
            <a:r>
              <a:rPr lang="en-US" altLang="en-US" sz="2400" kern="0" dirty="0">
                <a:latin typeface="+mn-lt"/>
              </a:rPr>
              <a:t>ouncil</a:t>
            </a:r>
            <a:r>
              <a:rPr lang="en-US" altLang="en-US" sz="2400" b="1" kern="0" dirty="0">
                <a:latin typeface="+mn-lt"/>
              </a:rPr>
              <a:t> </a:t>
            </a:r>
            <a:endParaRPr lang="ro-RO" altLang="en-US" sz="2400" b="1" kern="0" dirty="0">
              <a:latin typeface="+mn-lt"/>
            </a:endParaRPr>
          </a:p>
        </p:txBody>
      </p:sp>
      <p:sp>
        <p:nvSpPr>
          <p:cNvPr id="3" name="TextBox 2">
            <a:extLst>
              <a:ext uri="{FF2B5EF4-FFF2-40B4-BE49-F238E27FC236}">
                <a16:creationId xmlns:a16="http://schemas.microsoft.com/office/drawing/2014/main" id="{ECC16C8D-9DC5-57D0-211E-D17C9632C66C}"/>
              </a:ext>
            </a:extLst>
          </p:cNvPr>
          <p:cNvSpPr txBox="1"/>
          <p:nvPr/>
        </p:nvSpPr>
        <p:spPr>
          <a:xfrm>
            <a:off x="5686753" y="2368180"/>
            <a:ext cx="4083728" cy="1323439"/>
          </a:xfrm>
          <a:prstGeom prst="rect">
            <a:avLst/>
          </a:prstGeom>
          <a:noFill/>
        </p:spPr>
        <p:txBody>
          <a:bodyPr wrap="square" rtlCol="0">
            <a:spAutoFit/>
          </a:bodyPr>
          <a:lstStyle/>
          <a:p>
            <a:pPr marL="285750" indent="-285750">
              <a:buFont typeface="Wingdings" panose="05000000000000000000" pitchFamily="2" charset="2"/>
              <a:buChar char="Ø"/>
            </a:pPr>
            <a:r>
              <a:rPr lang="en-US" sz="1600" b="1" i="0" dirty="0">
                <a:solidFill>
                  <a:schemeClr val="accent1"/>
                </a:solidFill>
                <a:effectLst/>
              </a:rPr>
              <a:t>EIC Pathfinder Open </a:t>
            </a:r>
            <a:r>
              <a:rPr lang="en-US" sz="1600" b="0" i="0" dirty="0">
                <a:solidFill>
                  <a:srgbClr val="404040"/>
                </a:solidFill>
                <a:effectLst/>
              </a:rPr>
              <a:t>provides funding for projects in any field of science or technology, based on high-risk/high-gain science-towards-technology breakthrough interdisciplinary research. [ 3 mil EUR] </a:t>
            </a:r>
          </a:p>
        </p:txBody>
      </p:sp>
      <p:sp>
        <p:nvSpPr>
          <p:cNvPr id="10" name="TextBox 9">
            <a:extLst>
              <a:ext uri="{FF2B5EF4-FFF2-40B4-BE49-F238E27FC236}">
                <a16:creationId xmlns:a16="http://schemas.microsoft.com/office/drawing/2014/main" id="{F80697F9-2A5F-4B09-1943-A013783D4F77}"/>
              </a:ext>
            </a:extLst>
          </p:cNvPr>
          <p:cNvSpPr txBox="1"/>
          <p:nvPr/>
        </p:nvSpPr>
        <p:spPr>
          <a:xfrm>
            <a:off x="5850385" y="716351"/>
            <a:ext cx="4736981" cy="1477328"/>
          </a:xfrm>
          <a:prstGeom prst="rect">
            <a:avLst/>
          </a:prstGeom>
          <a:noFill/>
        </p:spPr>
        <p:txBody>
          <a:bodyPr wrap="square">
            <a:spAutoFit/>
          </a:bodyPr>
          <a:lstStyle/>
          <a:p>
            <a:r>
              <a:rPr lang="en-US" sz="3600" b="1" dirty="0"/>
              <a:t>PATHFINDER </a:t>
            </a:r>
          </a:p>
          <a:p>
            <a:r>
              <a:rPr lang="en-US" sz="1800" b="1" i="1" dirty="0">
                <a:hlinkClick r:id="rId2"/>
              </a:rPr>
              <a:t>https://eic.ec.europa.eu/eic-funding-opportunities/eic-pathfinder_en</a:t>
            </a:r>
            <a:endParaRPr lang="en-US" sz="1800" b="1" i="1" dirty="0"/>
          </a:p>
          <a:p>
            <a:endParaRPr lang="en-US" dirty="0"/>
          </a:p>
        </p:txBody>
      </p:sp>
      <p:sp>
        <p:nvSpPr>
          <p:cNvPr id="5" name="TextBox 4">
            <a:extLst>
              <a:ext uri="{FF2B5EF4-FFF2-40B4-BE49-F238E27FC236}">
                <a16:creationId xmlns:a16="http://schemas.microsoft.com/office/drawing/2014/main" id="{7D72390B-9F6A-F6A7-2423-B2920327C986}"/>
              </a:ext>
            </a:extLst>
          </p:cNvPr>
          <p:cNvSpPr txBox="1"/>
          <p:nvPr/>
        </p:nvSpPr>
        <p:spPr>
          <a:xfrm>
            <a:off x="187037" y="4029164"/>
            <a:ext cx="5308790" cy="1938992"/>
          </a:xfrm>
          <a:prstGeom prst="rect">
            <a:avLst/>
          </a:prstGeom>
          <a:noFill/>
        </p:spPr>
        <p:txBody>
          <a:bodyPr wrap="square">
            <a:spAutoFit/>
          </a:bodyPr>
          <a:lstStyle/>
          <a:p>
            <a:r>
              <a:rPr lang="en-US" b="1" i="0" dirty="0">
                <a:solidFill>
                  <a:schemeClr val="bg1">
                    <a:lumMod val="50000"/>
                  </a:schemeClr>
                </a:solidFill>
                <a:effectLst/>
                <a:latin typeface="arial" panose="020B0604020202020204" pitchFamily="34" charset="0"/>
              </a:rPr>
              <a:t>2023 EIC Pathfinder Challenges</a:t>
            </a:r>
          </a:p>
          <a:p>
            <a:pPr algn="l">
              <a:buFont typeface="Arial" panose="020B0604020202020204" pitchFamily="34" charset="0"/>
              <a:buChar char="•"/>
            </a:pPr>
            <a:r>
              <a:rPr lang="en-US" sz="1400" b="1" u="none" strike="noStrike" dirty="0">
                <a:solidFill>
                  <a:schemeClr val="bg1">
                    <a:lumMod val="50000"/>
                  </a:schemeClr>
                </a:solidFill>
                <a:effectLst/>
                <a:hlinkClick r:id="rId3">
                  <a:extLst>
                    <a:ext uri="{A12FA001-AC4F-418D-AE19-62706E023703}">
                      <ahyp:hlinkClr xmlns:ahyp="http://schemas.microsoft.com/office/drawing/2018/hyperlinkcolor" val="tx"/>
                    </a:ext>
                  </a:extLst>
                </a:hlinkClick>
              </a:rPr>
              <a:t>Clean and efficient cooling</a:t>
            </a:r>
            <a:endParaRPr lang="en-US" sz="1400" b="1" dirty="0">
              <a:solidFill>
                <a:schemeClr val="bg1">
                  <a:lumMod val="50000"/>
                </a:schemeClr>
              </a:solidFill>
              <a:effectLst/>
            </a:endParaRPr>
          </a:p>
          <a:p>
            <a:pPr algn="l">
              <a:buFont typeface="Arial" panose="020B0604020202020204" pitchFamily="34" charset="0"/>
              <a:buChar char="•"/>
            </a:pPr>
            <a:r>
              <a:rPr lang="en-US" sz="1400" b="1" u="sng" dirty="0">
                <a:solidFill>
                  <a:srgbClr val="0563C1"/>
                </a:solidFill>
                <a:effectLst/>
                <a:hlinkClick r:id="rId4">
                  <a:extLst>
                    <a:ext uri="{A12FA001-AC4F-418D-AE19-62706E023703}">
                      <ahyp:hlinkClr xmlns:ahyp="http://schemas.microsoft.com/office/drawing/2018/hyperlinkcolor" val="tx"/>
                    </a:ext>
                  </a:extLst>
                </a:hlinkClick>
              </a:rPr>
              <a:t>Architecture, Engineering and Construction </a:t>
            </a:r>
            <a:r>
              <a:rPr lang="en-US" sz="1400" b="1" u="sng" dirty="0" err="1">
                <a:solidFill>
                  <a:srgbClr val="0563C1"/>
                </a:solidFill>
                <a:effectLst/>
                <a:hlinkClick r:id="rId4">
                  <a:extLst>
                    <a:ext uri="{A12FA001-AC4F-418D-AE19-62706E023703}">
                      <ahyp:hlinkClr xmlns:ahyp="http://schemas.microsoft.com/office/drawing/2018/hyperlinkcolor" val="tx"/>
                    </a:ext>
                  </a:extLst>
                </a:hlinkClick>
              </a:rPr>
              <a:t>digitalisation</a:t>
            </a:r>
            <a:r>
              <a:rPr lang="en-US" sz="1400" b="1" u="sng" dirty="0">
                <a:solidFill>
                  <a:schemeClr val="bg1">
                    <a:lumMod val="50000"/>
                  </a:schemeClr>
                </a:solidFill>
                <a:effectLst/>
                <a:hlinkClick r:id="rId4">
                  <a:extLst>
                    <a:ext uri="{A12FA001-AC4F-418D-AE19-62706E023703}">
                      <ahyp:hlinkClr xmlns:ahyp="http://schemas.microsoft.com/office/drawing/2018/hyperlinkcolor" val="tx"/>
                    </a:ext>
                  </a:extLst>
                </a:hlinkClick>
              </a:rPr>
              <a:t> for a novel triad of design, fabrication, and materials</a:t>
            </a:r>
            <a:endParaRPr lang="en-US" sz="1400" b="1" dirty="0">
              <a:solidFill>
                <a:schemeClr val="bg1">
                  <a:lumMod val="50000"/>
                </a:schemeClr>
              </a:solidFill>
              <a:effectLst/>
            </a:endParaRPr>
          </a:p>
          <a:p>
            <a:pPr algn="l">
              <a:buFont typeface="Arial" panose="020B0604020202020204" pitchFamily="34" charset="0"/>
              <a:buChar char="•"/>
            </a:pPr>
            <a:r>
              <a:rPr lang="en-US" sz="1400" b="1" u="sng" dirty="0">
                <a:solidFill>
                  <a:schemeClr val="bg1">
                    <a:lumMod val="50000"/>
                  </a:schemeClr>
                </a:solidFill>
                <a:effectLst/>
                <a:hlinkClick r:id="rId5">
                  <a:extLst>
                    <a:ext uri="{A12FA001-AC4F-418D-AE19-62706E023703}">
                      <ahyp:hlinkClr xmlns:ahyp="http://schemas.microsoft.com/office/drawing/2018/hyperlinkcolor" val="tx"/>
                    </a:ext>
                  </a:extLst>
                </a:hlinkClick>
              </a:rPr>
              <a:t>Precision nutrition</a:t>
            </a:r>
            <a:endParaRPr lang="en-US" sz="1400" b="1" dirty="0">
              <a:solidFill>
                <a:schemeClr val="bg1">
                  <a:lumMod val="50000"/>
                </a:schemeClr>
              </a:solidFill>
              <a:effectLst/>
            </a:endParaRPr>
          </a:p>
          <a:p>
            <a:pPr algn="l">
              <a:buFont typeface="Arial" panose="020B0604020202020204" pitchFamily="34" charset="0"/>
              <a:buChar char="•"/>
            </a:pPr>
            <a:r>
              <a:rPr lang="en-US" sz="1400" b="1" u="sng" dirty="0">
                <a:solidFill>
                  <a:schemeClr val="bg1">
                    <a:lumMod val="50000"/>
                  </a:schemeClr>
                </a:solidFill>
                <a:effectLst/>
                <a:hlinkClick r:id="rId6">
                  <a:extLst>
                    <a:ext uri="{A12FA001-AC4F-418D-AE19-62706E023703}">
                      <ahyp:hlinkClr xmlns:ahyp="http://schemas.microsoft.com/office/drawing/2018/hyperlinkcolor" val="tx"/>
                    </a:ext>
                  </a:extLst>
                </a:hlinkClick>
              </a:rPr>
              <a:t>Responsible electronics</a:t>
            </a:r>
            <a:endParaRPr lang="en-US" sz="1400" b="1" dirty="0">
              <a:solidFill>
                <a:schemeClr val="bg1">
                  <a:lumMod val="50000"/>
                </a:schemeClr>
              </a:solidFill>
              <a:effectLst/>
            </a:endParaRPr>
          </a:p>
          <a:p>
            <a:pPr algn="l">
              <a:buFont typeface="Arial" panose="020B0604020202020204" pitchFamily="34" charset="0"/>
              <a:buChar char="•"/>
            </a:pPr>
            <a:r>
              <a:rPr lang="en-US" sz="1400" b="1" u="sng" dirty="0">
                <a:solidFill>
                  <a:schemeClr val="bg1">
                    <a:lumMod val="50000"/>
                  </a:schemeClr>
                </a:solidFill>
                <a:effectLst/>
                <a:hlinkClick r:id="rId7">
                  <a:extLst>
                    <a:ext uri="{A12FA001-AC4F-418D-AE19-62706E023703}">
                      <ahyp:hlinkClr xmlns:ahyp="http://schemas.microsoft.com/office/drawing/2018/hyperlinkcolor" val="tx"/>
                    </a:ext>
                  </a:extLst>
                </a:hlinkClick>
              </a:rPr>
              <a:t>In-space solar energy harvesting for innovative space applications</a:t>
            </a:r>
            <a:r>
              <a:rPr lang="en-US" sz="1400" b="1" dirty="0">
                <a:solidFill>
                  <a:schemeClr val="bg1">
                    <a:lumMod val="50000"/>
                  </a:schemeClr>
                </a:solidFill>
                <a:effectLst/>
              </a:rPr>
              <a:t> </a:t>
            </a:r>
          </a:p>
          <a:p>
            <a:pPr algn="l"/>
            <a:r>
              <a:rPr lang="en-US" dirty="0">
                <a:solidFill>
                  <a:schemeClr val="bg1">
                    <a:lumMod val="50000"/>
                  </a:schemeClr>
                </a:solidFill>
                <a:effectLst/>
              </a:rPr>
              <a:t>Total budget for the call: EUR 163.5 million; </a:t>
            </a:r>
          </a:p>
        </p:txBody>
      </p:sp>
      <p:sp>
        <p:nvSpPr>
          <p:cNvPr id="9" name="TextBox 8">
            <a:extLst>
              <a:ext uri="{FF2B5EF4-FFF2-40B4-BE49-F238E27FC236}">
                <a16:creationId xmlns:a16="http://schemas.microsoft.com/office/drawing/2014/main" id="{B132228F-1220-6351-2268-C5022030A33F}"/>
              </a:ext>
            </a:extLst>
          </p:cNvPr>
          <p:cNvSpPr txBox="1"/>
          <p:nvPr/>
        </p:nvSpPr>
        <p:spPr>
          <a:xfrm>
            <a:off x="1317812" y="2828835"/>
            <a:ext cx="3647890" cy="1015663"/>
          </a:xfrm>
          <a:prstGeom prst="rect">
            <a:avLst/>
          </a:prstGeom>
          <a:noFill/>
        </p:spPr>
        <p:txBody>
          <a:bodyPr wrap="square">
            <a:spAutoFit/>
          </a:bodyPr>
          <a:lstStyle/>
          <a:p>
            <a:pPr algn="ctr"/>
            <a:r>
              <a:rPr lang="en-US" sz="2000" b="1" i="0" dirty="0">
                <a:solidFill>
                  <a:srgbClr val="404040"/>
                </a:solidFill>
                <a:effectLst/>
              </a:rPr>
              <a:t>Support to research teams to research or develop an emerging breakthrough technology</a:t>
            </a:r>
            <a:endParaRPr lang="en-US" sz="2000" b="1" dirty="0"/>
          </a:p>
        </p:txBody>
      </p:sp>
      <p:sp>
        <p:nvSpPr>
          <p:cNvPr id="4" name="TextBox 3">
            <a:extLst>
              <a:ext uri="{FF2B5EF4-FFF2-40B4-BE49-F238E27FC236}">
                <a16:creationId xmlns:a16="http://schemas.microsoft.com/office/drawing/2014/main" id="{B96F7E79-0D6A-E6A3-3CE7-2051CEEA6620}"/>
              </a:ext>
            </a:extLst>
          </p:cNvPr>
          <p:cNvSpPr txBox="1"/>
          <p:nvPr/>
        </p:nvSpPr>
        <p:spPr>
          <a:xfrm>
            <a:off x="5850385" y="4029164"/>
            <a:ext cx="5308790" cy="2800767"/>
          </a:xfrm>
          <a:prstGeom prst="rect">
            <a:avLst/>
          </a:prstGeom>
          <a:noFill/>
        </p:spPr>
        <p:txBody>
          <a:bodyPr wrap="square">
            <a:spAutoFit/>
          </a:bodyPr>
          <a:lstStyle/>
          <a:p>
            <a:r>
              <a:rPr lang="en-US" b="1" i="0" dirty="0">
                <a:solidFill>
                  <a:schemeClr val="accent1"/>
                </a:solidFill>
                <a:effectLst/>
                <a:latin typeface="arial" panose="020B0604020202020204" pitchFamily="34" charset="0"/>
              </a:rPr>
              <a:t>2024 EIC Pathfinder Challenges</a:t>
            </a:r>
          </a:p>
          <a:p>
            <a:endParaRPr lang="en-US" b="1" i="0" dirty="0">
              <a:solidFill>
                <a:schemeClr val="accent1"/>
              </a:solidFill>
              <a:effectLst/>
              <a:latin typeface="arial" panose="020B0604020202020204" pitchFamily="34" charset="0"/>
            </a:endParaRPr>
          </a:p>
          <a:p>
            <a:pPr>
              <a:buFont typeface="Arial" panose="020B0604020202020204" pitchFamily="34" charset="0"/>
              <a:buChar char="•"/>
            </a:pPr>
            <a:r>
              <a:rPr lang="en-US" sz="1400" b="1" i="0" dirty="0">
                <a:solidFill>
                  <a:srgbClr val="404040"/>
                </a:solidFill>
                <a:effectLst/>
                <a:latin typeface="arial" panose="020B0604020202020204" pitchFamily="34" charset="0"/>
              </a:rPr>
              <a:t> ”Solar-to-X” devices</a:t>
            </a:r>
          </a:p>
          <a:p>
            <a:pPr>
              <a:buFont typeface="Arial" panose="020B0604020202020204" pitchFamily="34" charset="0"/>
              <a:buChar char="•"/>
            </a:pPr>
            <a:r>
              <a:rPr lang="en-US" sz="1400" b="1" i="0" dirty="0">
                <a:solidFill>
                  <a:srgbClr val="404040"/>
                </a:solidFill>
                <a:effectLst/>
                <a:latin typeface="arial" panose="020B0604020202020204" pitchFamily="34" charset="0"/>
              </a:rPr>
              <a:t>Towards cement and concrete as a carbon sink</a:t>
            </a:r>
          </a:p>
          <a:p>
            <a:pPr>
              <a:buFont typeface="Arial" panose="020B0604020202020204" pitchFamily="34" charset="0"/>
              <a:buChar char="•"/>
            </a:pPr>
            <a:r>
              <a:rPr lang="en-US" sz="1400" b="1" i="0" dirty="0">
                <a:solidFill>
                  <a:srgbClr val="404040"/>
                </a:solidFill>
                <a:effectLst/>
                <a:latin typeface="arial" panose="020B0604020202020204" pitchFamily="34" charset="0"/>
              </a:rPr>
              <a:t>Nature inspired alternatives for food packaging and films for agriculture</a:t>
            </a:r>
          </a:p>
          <a:p>
            <a:pPr>
              <a:buFont typeface="Arial" panose="020B0604020202020204" pitchFamily="34" charset="0"/>
              <a:buChar char="•"/>
            </a:pPr>
            <a:r>
              <a:rPr lang="en-US" sz="1400" b="1" i="0" dirty="0">
                <a:solidFill>
                  <a:srgbClr val="404040"/>
                </a:solidFill>
                <a:effectLst/>
                <a:latin typeface="arial" panose="020B0604020202020204" pitchFamily="34" charset="0"/>
              </a:rPr>
              <a:t>Nanoelectronics for energy-efficient smart edge devices</a:t>
            </a:r>
          </a:p>
          <a:p>
            <a:pPr>
              <a:buFont typeface="Arial" panose="020B0604020202020204" pitchFamily="34" charset="0"/>
              <a:buChar char="•"/>
            </a:pPr>
            <a:r>
              <a:rPr lang="en-US" sz="1400" b="1" i="0" dirty="0">
                <a:solidFill>
                  <a:srgbClr val="404040"/>
                </a:solidFill>
                <a:effectLst/>
                <a:latin typeface="arial" panose="020B0604020202020204" pitchFamily="34" charset="0"/>
              </a:rPr>
              <a:t>Strengthening the sustainability and resilience of EU space infrastructure</a:t>
            </a:r>
          </a:p>
          <a:p>
            <a:pPr>
              <a:buFont typeface="Arial" panose="020B0604020202020204" pitchFamily="34" charset="0"/>
              <a:buChar char="•"/>
            </a:pPr>
            <a:endParaRPr lang="en-US" sz="1400" b="1" i="0" dirty="0">
              <a:solidFill>
                <a:srgbClr val="404040"/>
              </a:solidFill>
              <a:effectLst/>
              <a:latin typeface="arial" panose="020B0604020202020204" pitchFamily="34" charset="0"/>
            </a:endParaRPr>
          </a:p>
          <a:p>
            <a:pPr>
              <a:buFont typeface="Arial" panose="020B0604020202020204" pitchFamily="34" charset="0"/>
              <a:buChar char="•"/>
            </a:pPr>
            <a:endParaRPr lang="en-US" sz="1400" b="1" i="0" dirty="0">
              <a:solidFill>
                <a:srgbClr val="404040"/>
              </a:solidFill>
              <a:effectLst/>
              <a:latin typeface="arial" panose="020B0604020202020204" pitchFamily="34" charset="0"/>
            </a:endParaRPr>
          </a:p>
          <a:p>
            <a:pPr algn="l">
              <a:buFont typeface="Arial" panose="020B0604020202020204" pitchFamily="34" charset="0"/>
              <a:buChar char="•"/>
            </a:pPr>
            <a:endParaRPr lang="en-US" sz="1400" b="1" dirty="0">
              <a:effectLst/>
            </a:endParaRPr>
          </a:p>
        </p:txBody>
      </p:sp>
    </p:spTree>
    <p:extLst>
      <p:ext uri="{BB962C8B-B14F-4D97-AF65-F5344CB8AC3E}">
        <p14:creationId xmlns:p14="http://schemas.microsoft.com/office/powerpoint/2010/main" val="13142191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7C51105-6AA0-E4A8-432B-0A3B7A2159C9}"/>
              </a:ext>
            </a:extLst>
          </p:cNvPr>
          <p:cNvSpPr txBox="1"/>
          <p:nvPr/>
        </p:nvSpPr>
        <p:spPr>
          <a:xfrm>
            <a:off x="6001214" y="211194"/>
            <a:ext cx="4867891" cy="830997"/>
          </a:xfrm>
          <a:prstGeom prst="rect">
            <a:avLst/>
          </a:prstGeom>
          <a:noFill/>
        </p:spPr>
        <p:txBody>
          <a:bodyPr wrap="square" rtlCol="0">
            <a:spAutoFit/>
          </a:bodyPr>
          <a:lstStyle/>
          <a:p>
            <a:r>
              <a:rPr lang="ro-RO" altLang="en-US" sz="4800" b="1" kern="0" dirty="0">
                <a:latin typeface="+mn-lt"/>
              </a:rPr>
              <a:t>EIC</a:t>
            </a:r>
            <a:r>
              <a:rPr lang="en-US" altLang="en-US" sz="4800" b="1" kern="0" dirty="0">
                <a:latin typeface="+mn-lt"/>
              </a:rPr>
              <a:t> – </a:t>
            </a:r>
            <a:r>
              <a:rPr lang="en-US" altLang="en-US" sz="3600" b="1" kern="0" dirty="0">
                <a:latin typeface="+mn-lt"/>
              </a:rPr>
              <a:t>Booster Scheme</a:t>
            </a:r>
            <a:endParaRPr lang="ro-RO" altLang="en-US" sz="3600" b="1" kern="0" dirty="0">
              <a:latin typeface="+mn-lt"/>
            </a:endParaRPr>
          </a:p>
        </p:txBody>
      </p:sp>
      <p:sp>
        <p:nvSpPr>
          <p:cNvPr id="5" name="TextBox 4">
            <a:extLst>
              <a:ext uri="{FF2B5EF4-FFF2-40B4-BE49-F238E27FC236}">
                <a16:creationId xmlns:a16="http://schemas.microsoft.com/office/drawing/2014/main" id="{4BEF9D77-6DF2-31B9-A5B2-E92F3BF815CD}"/>
              </a:ext>
            </a:extLst>
          </p:cNvPr>
          <p:cNvSpPr txBox="1"/>
          <p:nvPr/>
        </p:nvSpPr>
        <p:spPr>
          <a:xfrm>
            <a:off x="1331535" y="2982724"/>
            <a:ext cx="7011187" cy="892552"/>
          </a:xfrm>
          <a:prstGeom prst="rect">
            <a:avLst/>
          </a:prstGeom>
          <a:noFill/>
        </p:spPr>
        <p:txBody>
          <a:bodyPr wrap="square">
            <a:spAutoFit/>
          </a:bodyPr>
          <a:lstStyle/>
          <a:p>
            <a:pPr algn="l"/>
            <a:r>
              <a:rPr lang="en-US" sz="2400" b="0" i="0" dirty="0">
                <a:solidFill>
                  <a:srgbClr val="333333"/>
                </a:solidFill>
                <a:effectLst/>
                <a:latin typeface="inherit"/>
              </a:rPr>
              <a:t>Financial Support under the EIC Booster Grant Scheme</a:t>
            </a:r>
          </a:p>
          <a:p>
            <a:pPr algn="l"/>
            <a:r>
              <a:rPr lang="en-US" sz="2800" b="0" i="0" dirty="0">
                <a:effectLst/>
                <a:latin typeface="inherit"/>
              </a:rPr>
              <a:t>HORIZON-EIC-2024-BOOSTER</a:t>
            </a:r>
          </a:p>
        </p:txBody>
      </p:sp>
      <p:sp>
        <p:nvSpPr>
          <p:cNvPr id="7" name="TextBox 6">
            <a:extLst>
              <a:ext uri="{FF2B5EF4-FFF2-40B4-BE49-F238E27FC236}">
                <a16:creationId xmlns:a16="http://schemas.microsoft.com/office/drawing/2014/main" id="{A4309753-3C70-E8B8-2417-3DC6EE6BDAC8}"/>
              </a:ext>
            </a:extLst>
          </p:cNvPr>
          <p:cNvSpPr txBox="1"/>
          <p:nvPr/>
        </p:nvSpPr>
        <p:spPr>
          <a:xfrm>
            <a:off x="0" y="2361663"/>
            <a:ext cx="12252489" cy="523220"/>
          </a:xfrm>
          <a:prstGeom prst="rect">
            <a:avLst/>
          </a:prstGeom>
          <a:noFill/>
        </p:spPr>
        <p:txBody>
          <a:bodyPr wrap="square">
            <a:spAutoFit/>
          </a:bodyPr>
          <a:lstStyle/>
          <a:p>
            <a:r>
              <a:rPr lang="en-US" sz="1400" i="1" dirty="0">
                <a:hlinkClick r:id="rId2"/>
              </a:rPr>
              <a:t>https://ec.europa.eu/info/funding-tenders/opportunities/portal/screen/opportunities/topic-details/horizon-eic-2024-booster</a:t>
            </a:r>
            <a:endParaRPr lang="en-US" sz="1400" i="1" dirty="0"/>
          </a:p>
          <a:p>
            <a:endParaRPr lang="en-US" sz="1400" i="1" dirty="0"/>
          </a:p>
        </p:txBody>
      </p:sp>
      <p:sp>
        <p:nvSpPr>
          <p:cNvPr id="8" name="TextBox 7">
            <a:extLst>
              <a:ext uri="{FF2B5EF4-FFF2-40B4-BE49-F238E27FC236}">
                <a16:creationId xmlns:a16="http://schemas.microsoft.com/office/drawing/2014/main" id="{3F34F484-5636-1D96-16B4-0978A7CC2C60}"/>
              </a:ext>
            </a:extLst>
          </p:cNvPr>
          <p:cNvSpPr txBox="1"/>
          <p:nvPr/>
        </p:nvSpPr>
        <p:spPr>
          <a:xfrm>
            <a:off x="612742" y="4204355"/>
            <a:ext cx="9643621" cy="1200329"/>
          </a:xfrm>
          <a:prstGeom prst="rect">
            <a:avLst/>
          </a:prstGeom>
          <a:noFill/>
        </p:spPr>
        <p:txBody>
          <a:bodyPr wrap="square" rtlCol="0">
            <a:spAutoFit/>
          </a:bodyPr>
          <a:lstStyle/>
          <a:p>
            <a:r>
              <a:rPr lang="en-US" dirty="0"/>
              <a:t>Deadline: 17/04/2024</a:t>
            </a:r>
          </a:p>
          <a:p>
            <a:r>
              <a:rPr lang="en-US" b="0" i="0" dirty="0">
                <a:solidFill>
                  <a:srgbClr val="333333"/>
                </a:solidFill>
                <a:effectLst/>
                <a:latin typeface="Arial" panose="020B0604020202020204" pitchFamily="34" charset="0"/>
              </a:rPr>
              <a:t>The project implementing this action must provide financial support in the form of grants of a fixed maximum amount not exceeding EUR 50 000 to a booster grant project linked to an </a:t>
            </a:r>
            <a:r>
              <a:rPr lang="en-US" b="1" i="1" dirty="0">
                <a:solidFill>
                  <a:srgbClr val="333333"/>
                </a:solidFill>
                <a:effectLst/>
                <a:latin typeface="Arial" panose="020B0604020202020204" pitchFamily="34" charset="0"/>
              </a:rPr>
              <a:t>EIC pathfinder </a:t>
            </a:r>
            <a:r>
              <a:rPr lang="en-US" b="0" i="0" dirty="0">
                <a:solidFill>
                  <a:srgbClr val="333333"/>
                </a:solidFill>
                <a:effectLst/>
                <a:latin typeface="Arial" panose="020B0604020202020204" pitchFamily="34" charset="0"/>
              </a:rPr>
              <a:t>or </a:t>
            </a:r>
            <a:r>
              <a:rPr lang="en-US" b="1" i="1" dirty="0">
                <a:solidFill>
                  <a:srgbClr val="333333"/>
                </a:solidFill>
                <a:effectLst/>
                <a:latin typeface="Arial" panose="020B0604020202020204" pitchFamily="34" charset="0"/>
              </a:rPr>
              <a:t>EIC transition funded projects</a:t>
            </a:r>
            <a:r>
              <a:rPr lang="en-US" b="0" i="0" dirty="0">
                <a:solidFill>
                  <a:srgbClr val="333333"/>
                </a:solidFill>
                <a:effectLst/>
                <a:latin typeface="Arial" panose="020B0604020202020204" pitchFamily="34" charset="0"/>
              </a:rPr>
              <a:t>.</a:t>
            </a:r>
            <a:endParaRPr lang="en-US" dirty="0"/>
          </a:p>
        </p:txBody>
      </p:sp>
    </p:spTree>
    <p:extLst>
      <p:ext uri="{BB962C8B-B14F-4D97-AF65-F5344CB8AC3E}">
        <p14:creationId xmlns:p14="http://schemas.microsoft.com/office/powerpoint/2010/main" val="623217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119896A-CF1D-509F-E308-C7C30C714EDE}"/>
              </a:ext>
            </a:extLst>
          </p:cNvPr>
          <p:cNvSpPr txBox="1"/>
          <p:nvPr/>
        </p:nvSpPr>
        <p:spPr>
          <a:xfrm>
            <a:off x="1472937" y="2951946"/>
            <a:ext cx="8821133" cy="1384995"/>
          </a:xfrm>
          <a:prstGeom prst="rect">
            <a:avLst/>
          </a:prstGeom>
          <a:noFill/>
        </p:spPr>
        <p:txBody>
          <a:bodyPr wrap="square">
            <a:spAutoFit/>
          </a:bodyPr>
          <a:lstStyle/>
          <a:p>
            <a:r>
              <a:rPr lang="en-US" sz="2800" b="1" i="0" kern="1200" dirty="0">
                <a:solidFill>
                  <a:schemeClr val="accent1"/>
                </a:solidFill>
                <a:effectLst/>
                <a:latin typeface="+mn-lt"/>
                <a:ea typeface="+mn-ea"/>
                <a:cs typeface="+mn-cs"/>
              </a:rPr>
              <a:t>INTERRCONNECTED INNOVATION ECOSYSTEMS</a:t>
            </a:r>
          </a:p>
          <a:p>
            <a:r>
              <a:rPr lang="en-US" sz="2800" b="1" i="0" kern="1200" dirty="0">
                <a:solidFill>
                  <a:schemeClr val="accent1"/>
                </a:solidFill>
                <a:effectLst/>
                <a:latin typeface="+mn-lt"/>
                <a:ea typeface="+mn-ea"/>
                <a:cs typeface="+mn-cs"/>
              </a:rPr>
              <a:t>Startup Europe </a:t>
            </a:r>
            <a:r>
              <a:rPr lang="en-US" sz="1800" b="1" i="0" kern="1200" dirty="0">
                <a:solidFill>
                  <a:schemeClr val="dk1"/>
                </a:solidFill>
                <a:effectLst/>
                <a:latin typeface="+mn-lt"/>
                <a:ea typeface="+mn-ea"/>
                <a:cs typeface="+mn-cs"/>
              </a:rPr>
              <a:t>-  </a:t>
            </a:r>
            <a:r>
              <a:rPr lang="en-US" sz="1800" b="1" i="0" kern="1200" dirty="0" err="1">
                <a:solidFill>
                  <a:schemeClr val="dk1"/>
                </a:solidFill>
                <a:effectLst/>
                <a:latin typeface="+mn-lt"/>
                <a:ea typeface="+mn-ea"/>
                <a:cs typeface="+mn-cs"/>
              </a:rPr>
              <a:t>eg</a:t>
            </a:r>
            <a:r>
              <a:rPr lang="en-US" sz="1800" b="1" i="0" kern="1200" dirty="0">
                <a:solidFill>
                  <a:schemeClr val="dk1"/>
                </a:solidFill>
                <a:effectLst/>
                <a:latin typeface="+mn-lt"/>
                <a:ea typeface="+mn-ea"/>
                <a:cs typeface="+mn-cs"/>
              </a:rPr>
              <a:t>:(HORIZON-EIE-2024-CONNECT-01-02) – Deadline 25/04.24</a:t>
            </a:r>
          </a:p>
          <a:p>
            <a:r>
              <a:rPr lang="en-US" sz="2800" b="1" dirty="0">
                <a:solidFill>
                  <a:schemeClr val="dk1"/>
                </a:solidFill>
              </a:rPr>
              <a:t>Scaleup Europe </a:t>
            </a:r>
            <a:endParaRPr lang="en-US" sz="2800" b="1" i="0" kern="1200" dirty="0">
              <a:solidFill>
                <a:schemeClr val="dk1"/>
              </a:solidFill>
              <a:effectLst/>
              <a:latin typeface="+mn-lt"/>
              <a:ea typeface="+mn-ea"/>
              <a:cs typeface="+mn-cs"/>
            </a:endParaRPr>
          </a:p>
        </p:txBody>
      </p:sp>
      <p:sp>
        <p:nvSpPr>
          <p:cNvPr id="5" name="TextBox 4">
            <a:extLst>
              <a:ext uri="{FF2B5EF4-FFF2-40B4-BE49-F238E27FC236}">
                <a16:creationId xmlns:a16="http://schemas.microsoft.com/office/drawing/2014/main" id="{499F6A18-67C7-40B6-ADBF-193AF3619B8D}"/>
              </a:ext>
            </a:extLst>
          </p:cNvPr>
          <p:cNvSpPr txBox="1"/>
          <p:nvPr/>
        </p:nvSpPr>
        <p:spPr>
          <a:xfrm>
            <a:off x="6001214" y="211194"/>
            <a:ext cx="4867891" cy="1938992"/>
          </a:xfrm>
          <a:prstGeom prst="rect">
            <a:avLst/>
          </a:prstGeom>
          <a:noFill/>
        </p:spPr>
        <p:txBody>
          <a:bodyPr wrap="square" rtlCol="0">
            <a:spAutoFit/>
          </a:bodyPr>
          <a:lstStyle/>
          <a:p>
            <a:r>
              <a:rPr lang="en-US" altLang="en-US" sz="4800" b="1" kern="0" dirty="0">
                <a:latin typeface="+mn-lt"/>
              </a:rPr>
              <a:t>HORIZON </a:t>
            </a:r>
            <a:r>
              <a:rPr lang="ro-RO" altLang="en-US" sz="4800" b="1" kern="0" dirty="0">
                <a:solidFill>
                  <a:schemeClr val="accent1"/>
                </a:solidFill>
                <a:latin typeface="+mn-lt"/>
              </a:rPr>
              <a:t>EI</a:t>
            </a:r>
            <a:r>
              <a:rPr lang="en-US" altLang="en-US" sz="4800" b="1" kern="0" dirty="0">
                <a:solidFill>
                  <a:schemeClr val="accent1"/>
                </a:solidFill>
                <a:latin typeface="+mn-lt"/>
              </a:rPr>
              <a:t>E</a:t>
            </a:r>
            <a:r>
              <a:rPr lang="en-US" altLang="en-US" sz="4800" b="1" kern="0" dirty="0">
                <a:latin typeface="+mn-lt"/>
              </a:rPr>
              <a:t> – </a:t>
            </a:r>
            <a:r>
              <a:rPr lang="en-US" altLang="en-US" sz="3600" b="1" kern="0" dirty="0"/>
              <a:t>European Innovation Ecosystem </a:t>
            </a:r>
            <a:endParaRPr lang="ro-RO" altLang="en-US" sz="3600" b="1" kern="0" dirty="0">
              <a:latin typeface="+mn-lt"/>
            </a:endParaRPr>
          </a:p>
        </p:txBody>
      </p:sp>
      <p:sp>
        <p:nvSpPr>
          <p:cNvPr id="7" name="TextBox 6">
            <a:extLst>
              <a:ext uri="{FF2B5EF4-FFF2-40B4-BE49-F238E27FC236}">
                <a16:creationId xmlns:a16="http://schemas.microsoft.com/office/drawing/2014/main" id="{D0CF7326-32C7-93FF-624C-72FF945A6773}"/>
              </a:ext>
            </a:extLst>
          </p:cNvPr>
          <p:cNvSpPr txBox="1"/>
          <p:nvPr/>
        </p:nvSpPr>
        <p:spPr>
          <a:xfrm>
            <a:off x="1086438" y="4857955"/>
            <a:ext cx="8632596" cy="923330"/>
          </a:xfrm>
          <a:prstGeom prst="rect">
            <a:avLst/>
          </a:prstGeom>
          <a:noFill/>
        </p:spPr>
        <p:txBody>
          <a:bodyPr wrap="square">
            <a:spAutoFit/>
          </a:bodyPr>
          <a:lstStyle/>
          <a:p>
            <a:r>
              <a:rPr lang="en-US" i="1" dirty="0">
                <a:hlinkClick r:id="rId2"/>
              </a:rPr>
              <a:t>https://research-and-innovation.ec.europa.eu/funding/funding-opportunities/funding-programmes-and-open-calls/horizon-europe/european-innovation-ecosystems_en</a:t>
            </a:r>
            <a:endParaRPr lang="en-US" i="1" dirty="0"/>
          </a:p>
          <a:p>
            <a:endParaRPr lang="en-US" dirty="0"/>
          </a:p>
        </p:txBody>
      </p:sp>
    </p:spTree>
    <p:extLst>
      <p:ext uri="{BB962C8B-B14F-4D97-AF65-F5344CB8AC3E}">
        <p14:creationId xmlns:p14="http://schemas.microsoft.com/office/powerpoint/2010/main" val="3249339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0322818-D624-61B4-1F45-42693EA73D5B}"/>
              </a:ext>
            </a:extLst>
          </p:cNvPr>
          <p:cNvSpPr>
            <a:spLocks noGrp="1"/>
          </p:cNvSpPr>
          <p:nvPr>
            <p:ph type="body" idx="1"/>
          </p:nvPr>
        </p:nvSpPr>
        <p:spPr>
          <a:xfrm>
            <a:off x="738187" y="1259693"/>
            <a:ext cx="5157787" cy="823912"/>
          </a:xfrm>
        </p:spPr>
        <p:txBody>
          <a:bodyPr/>
          <a:lstStyle/>
          <a:p>
            <a:endParaRPr lang="en-US" dirty="0"/>
          </a:p>
        </p:txBody>
      </p:sp>
      <p:sp>
        <p:nvSpPr>
          <p:cNvPr id="3" name="Marcador de contenido 2">
            <a:extLst>
              <a:ext uri="{FF2B5EF4-FFF2-40B4-BE49-F238E27FC236}">
                <a16:creationId xmlns:a16="http://schemas.microsoft.com/office/drawing/2014/main" id="{440AECA1-16B3-905E-AAFD-14687447165E}"/>
              </a:ext>
            </a:extLst>
          </p:cNvPr>
          <p:cNvSpPr>
            <a:spLocks noGrp="1"/>
          </p:cNvSpPr>
          <p:nvPr>
            <p:ph sz="half" idx="2"/>
          </p:nvPr>
        </p:nvSpPr>
        <p:spPr/>
        <p:txBody>
          <a:bodyPr/>
          <a:lstStyle/>
          <a:p>
            <a:endParaRPr lang="en-US" dirty="0"/>
          </a:p>
        </p:txBody>
      </p:sp>
      <p:sp>
        <p:nvSpPr>
          <p:cNvPr id="4" name="Marcador de texto 3">
            <a:extLst>
              <a:ext uri="{FF2B5EF4-FFF2-40B4-BE49-F238E27FC236}">
                <a16:creationId xmlns:a16="http://schemas.microsoft.com/office/drawing/2014/main" id="{6FBDFBF0-853F-283B-7E47-2BDCD13A5939}"/>
              </a:ext>
            </a:extLst>
          </p:cNvPr>
          <p:cNvSpPr>
            <a:spLocks noGrp="1"/>
          </p:cNvSpPr>
          <p:nvPr>
            <p:ph type="body" sz="quarter" idx="3"/>
          </p:nvPr>
        </p:nvSpPr>
        <p:spPr>
          <a:xfrm>
            <a:off x="6070600" y="1259693"/>
            <a:ext cx="5183188" cy="823912"/>
          </a:xfrm>
        </p:spPr>
        <p:txBody>
          <a:bodyPr/>
          <a:lstStyle/>
          <a:p>
            <a:endParaRPr lang="en-US" dirty="0"/>
          </a:p>
        </p:txBody>
      </p:sp>
      <p:sp>
        <p:nvSpPr>
          <p:cNvPr id="5" name="Marcador de contenido 4">
            <a:extLst>
              <a:ext uri="{FF2B5EF4-FFF2-40B4-BE49-F238E27FC236}">
                <a16:creationId xmlns:a16="http://schemas.microsoft.com/office/drawing/2014/main" id="{24F49EC0-8E41-6C9E-8C15-9C7CA37A0B07}"/>
              </a:ext>
            </a:extLst>
          </p:cNvPr>
          <p:cNvSpPr>
            <a:spLocks noGrp="1"/>
          </p:cNvSpPr>
          <p:nvPr>
            <p:ph sz="quarter" idx="4"/>
          </p:nvPr>
        </p:nvSpPr>
        <p:spPr/>
        <p:txBody>
          <a:bodyPr/>
          <a:lstStyle/>
          <a:p>
            <a:endParaRPr lang="en-US" dirty="0"/>
          </a:p>
        </p:txBody>
      </p:sp>
      <p:sp>
        <p:nvSpPr>
          <p:cNvPr id="6" name="CuadroTexto 5">
            <a:extLst>
              <a:ext uri="{FF2B5EF4-FFF2-40B4-BE49-F238E27FC236}">
                <a16:creationId xmlns:a16="http://schemas.microsoft.com/office/drawing/2014/main" id="{69EF1CF0-7AE7-FB17-677C-37568CC63896}"/>
              </a:ext>
            </a:extLst>
          </p:cNvPr>
          <p:cNvSpPr txBox="1"/>
          <p:nvPr/>
        </p:nvSpPr>
        <p:spPr>
          <a:xfrm flipH="1">
            <a:off x="2769830" y="354099"/>
            <a:ext cx="8973934" cy="646331"/>
          </a:xfrm>
          <a:prstGeom prst="rect">
            <a:avLst/>
          </a:prstGeom>
          <a:noFill/>
        </p:spPr>
        <p:txBody>
          <a:bodyPr wrap="square" rtlCol="0">
            <a:spAutoFit/>
          </a:bodyPr>
          <a:lstStyle/>
          <a:p>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HORIZON EUROPE – </a:t>
            </a:r>
            <a:r>
              <a:rPr lang="en-US" sz="2000" dirty="0">
                <a:solidFill>
                  <a:srgbClr val="2E4F9B"/>
                </a:solidFill>
                <a:latin typeface="Open Sans" panose="020B0606030504020204" pitchFamily="34" charset="0"/>
                <a:ea typeface="Open Sans" panose="020B0606030504020204" pitchFamily="34" charset="0"/>
                <a:cs typeface="Open Sans" panose="020B0606030504020204" pitchFamily="34" charset="0"/>
              </a:rPr>
              <a:t>Research, Development &amp; Innovation </a:t>
            </a:r>
          </a:p>
        </p:txBody>
      </p:sp>
      <p:pic>
        <p:nvPicPr>
          <p:cNvPr id="8" name="Picture 7">
            <a:extLst>
              <a:ext uri="{FF2B5EF4-FFF2-40B4-BE49-F238E27FC236}">
                <a16:creationId xmlns:a16="http://schemas.microsoft.com/office/drawing/2014/main" id="{2CC0DD8B-F05F-8451-6A33-5BDF7BB0531C}"/>
              </a:ext>
            </a:extLst>
          </p:cNvPr>
          <p:cNvPicPr>
            <a:picLocks noChangeAspect="1"/>
          </p:cNvPicPr>
          <p:nvPr/>
        </p:nvPicPr>
        <p:blipFill rotWithShape="1">
          <a:blip r:embed="rId2"/>
          <a:srcRect l="13775" t="29927" r="24013" b="5201"/>
          <a:stretch/>
        </p:blipFill>
        <p:spPr>
          <a:xfrm>
            <a:off x="0" y="1108165"/>
            <a:ext cx="11487705" cy="6236430"/>
          </a:xfrm>
          <a:prstGeom prst="rect">
            <a:avLst/>
          </a:prstGeom>
        </p:spPr>
      </p:pic>
      <p:sp>
        <p:nvSpPr>
          <p:cNvPr id="12" name="Oval 11">
            <a:extLst>
              <a:ext uri="{FF2B5EF4-FFF2-40B4-BE49-F238E27FC236}">
                <a16:creationId xmlns:a16="http://schemas.microsoft.com/office/drawing/2014/main" id="{72268023-21BE-3FBC-48E9-5B678399224B}"/>
              </a:ext>
            </a:extLst>
          </p:cNvPr>
          <p:cNvSpPr/>
          <p:nvPr/>
        </p:nvSpPr>
        <p:spPr>
          <a:xfrm>
            <a:off x="7037030" y="2434514"/>
            <a:ext cx="2391055" cy="3271528"/>
          </a:xfrm>
          <a:prstGeom prst="ellipse">
            <a:avLst/>
          </a:prstGeom>
          <a:noFill/>
          <a:ln w="22225">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Arrow: Left 6">
            <a:extLst>
              <a:ext uri="{FF2B5EF4-FFF2-40B4-BE49-F238E27FC236}">
                <a16:creationId xmlns:a16="http://schemas.microsoft.com/office/drawing/2014/main" id="{A1A6BE9D-A90A-B6F3-0141-B69D8F14F0D2}"/>
              </a:ext>
            </a:extLst>
          </p:cNvPr>
          <p:cNvSpPr/>
          <p:nvPr/>
        </p:nvSpPr>
        <p:spPr>
          <a:xfrm rot="20938548">
            <a:off x="9107884" y="4252179"/>
            <a:ext cx="2588882" cy="823912"/>
          </a:xfrm>
          <a:prstGeom prst="lef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56642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1250" fill="hold"/>
                                        <p:tgtEl>
                                          <p:spTgt spid="7"/>
                                        </p:tgtEl>
                                        <p:attrNameLst>
                                          <p:attrName>ppt_x</p:attrName>
                                        </p:attrNameLst>
                                      </p:cBhvr>
                                      <p:tavLst>
                                        <p:tav tm="0">
                                          <p:val>
                                            <p:strVal val="1+#ppt_w/2"/>
                                          </p:val>
                                        </p:tav>
                                        <p:tav tm="100000">
                                          <p:val>
                                            <p:strVal val="#ppt_x"/>
                                          </p:val>
                                        </p:tav>
                                      </p:tavLst>
                                    </p:anim>
                                    <p:anim calcmode="lin" valueType="num">
                                      <p:cBhvr additive="base">
                                        <p:cTn id="15" dur="12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90496AA-8B78-941E-716D-A60B841F2C64}"/>
              </a:ext>
            </a:extLst>
          </p:cNvPr>
          <p:cNvPicPr>
            <a:picLocks noChangeAspect="1"/>
          </p:cNvPicPr>
          <p:nvPr/>
        </p:nvPicPr>
        <p:blipFill rotWithShape="1">
          <a:blip r:embed="rId2"/>
          <a:srcRect l="15605" t="27536" r="15567" b="36438"/>
          <a:stretch/>
        </p:blipFill>
        <p:spPr bwMode="auto">
          <a:xfrm>
            <a:off x="-133193" y="1236295"/>
            <a:ext cx="7848600" cy="2310755"/>
          </a:xfrm>
          <a:prstGeom prst="rect">
            <a:avLst/>
          </a:prstGeom>
          <a:ln>
            <a:noFill/>
          </a:ln>
          <a:extLst>
            <a:ext uri="{53640926-AAD7-44D8-BBD7-CCE9431645EC}">
              <a14:shadowObscured xmlns:a14="http://schemas.microsoft.com/office/drawing/2010/main"/>
            </a:ext>
          </a:extLst>
        </p:spPr>
      </p:pic>
      <p:sp>
        <p:nvSpPr>
          <p:cNvPr id="7" name="Rectangle: Rounded Corners 6">
            <a:extLst>
              <a:ext uri="{FF2B5EF4-FFF2-40B4-BE49-F238E27FC236}">
                <a16:creationId xmlns:a16="http://schemas.microsoft.com/office/drawing/2014/main" id="{8BC33F10-FA86-0636-2C93-0ACE0A7B9108}"/>
              </a:ext>
            </a:extLst>
          </p:cNvPr>
          <p:cNvSpPr/>
          <p:nvPr/>
        </p:nvSpPr>
        <p:spPr bwMode="auto">
          <a:xfrm>
            <a:off x="1040729" y="3330341"/>
            <a:ext cx="5308122" cy="479749"/>
          </a:xfrm>
          <a:prstGeom prst="round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r>
              <a:rPr lang="en-US" sz="2400" dirty="0">
                <a:latin typeface="Arial" charset="0"/>
                <a:ea typeface="Arial Unicode MS" pitchFamily="34" charset="-128"/>
                <a:cs typeface="Arial Unicode MS" pitchFamily="34" charset="-128"/>
              </a:rPr>
              <a:t>MAKING INNOVATION HAPPEN!</a:t>
            </a:r>
          </a:p>
        </p:txBody>
      </p:sp>
      <p:pic>
        <p:nvPicPr>
          <p:cNvPr id="8" name="Picture 8" descr="EIT Urban Mobility">
            <a:extLst>
              <a:ext uri="{FF2B5EF4-FFF2-40B4-BE49-F238E27FC236}">
                <a16:creationId xmlns:a16="http://schemas.microsoft.com/office/drawing/2014/main" id="{8E8F46CF-0135-4522-092A-1B1348BCAD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4315238"/>
            <a:ext cx="1753670" cy="163175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EIT RawMaterials - YouTube">
            <a:extLst>
              <a:ext uri="{FF2B5EF4-FFF2-40B4-BE49-F238E27FC236}">
                <a16:creationId xmlns:a16="http://schemas.microsoft.com/office/drawing/2014/main" id="{A04B1378-2C00-2831-6C74-EE923B73687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18652" y="3810090"/>
            <a:ext cx="1876138" cy="187613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EIT Culture &amp; Creativity (@EITCultCrea) / Twitter">
            <a:extLst>
              <a:ext uri="{FF2B5EF4-FFF2-40B4-BE49-F238E27FC236}">
                <a16:creationId xmlns:a16="http://schemas.microsoft.com/office/drawing/2014/main" id="{C7219C40-6F0E-C31A-BF7D-22BC2E704D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1107" y="3897134"/>
            <a:ext cx="2165131" cy="216513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Cross-KIC Activity Artificial Intelligence | EIT Community">
            <a:extLst>
              <a:ext uri="{FF2B5EF4-FFF2-40B4-BE49-F238E27FC236}">
                <a16:creationId xmlns:a16="http://schemas.microsoft.com/office/drawing/2014/main" id="{15E9F807-A5F0-E7EC-DE96-2B0B595FCED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90860" y="4838458"/>
            <a:ext cx="2814505" cy="186359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174915A5-B764-E368-AF4A-0D70B329DFC8}"/>
              </a:ext>
            </a:extLst>
          </p:cNvPr>
          <p:cNvPicPr>
            <a:picLocks noChangeAspect="1"/>
          </p:cNvPicPr>
          <p:nvPr/>
        </p:nvPicPr>
        <p:blipFill rotWithShape="1">
          <a:blip r:embed="rId7"/>
          <a:srcRect l="40722" t="9410" b="17506"/>
          <a:stretch/>
        </p:blipFill>
        <p:spPr>
          <a:xfrm>
            <a:off x="7252438" y="1213354"/>
            <a:ext cx="4939562" cy="3466858"/>
          </a:xfrm>
          <a:prstGeom prst="rect">
            <a:avLst/>
          </a:prstGeom>
        </p:spPr>
      </p:pic>
      <p:sp>
        <p:nvSpPr>
          <p:cNvPr id="14" name="TextBox 13">
            <a:extLst>
              <a:ext uri="{FF2B5EF4-FFF2-40B4-BE49-F238E27FC236}">
                <a16:creationId xmlns:a16="http://schemas.microsoft.com/office/drawing/2014/main" id="{8DFD79D1-87E3-A984-3A97-DAB15797C2BB}"/>
              </a:ext>
            </a:extLst>
          </p:cNvPr>
          <p:cNvSpPr txBox="1"/>
          <p:nvPr/>
        </p:nvSpPr>
        <p:spPr>
          <a:xfrm>
            <a:off x="10032522" y="302782"/>
            <a:ext cx="2159478" cy="646331"/>
          </a:xfrm>
          <a:prstGeom prst="rect">
            <a:avLst/>
          </a:prstGeom>
          <a:noFill/>
        </p:spPr>
        <p:txBody>
          <a:bodyPr wrap="square" rtlCol="0">
            <a:spAutoFit/>
          </a:bodyPr>
          <a:lstStyle/>
          <a:p>
            <a:r>
              <a:rPr lang="en-US" altLang="en-US" sz="3000" b="1" kern="0" dirty="0">
                <a:solidFill>
                  <a:schemeClr val="accent1"/>
                </a:solidFill>
              </a:rPr>
              <a:t>KIC</a:t>
            </a:r>
            <a:r>
              <a:rPr lang="en-US" altLang="en-US" sz="3600" kern="0" dirty="0">
                <a:solidFill>
                  <a:schemeClr val="accent1"/>
                </a:solidFill>
              </a:rPr>
              <a:t> </a:t>
            </a:r>
            <a:r>
              <a:rPr lang="ro-RO" altLang="en-US" sz="3600" kern="0" dirty="0">
                <a:solidFill>
                  <a:schemeClr val="accent1"/>
                </a:solidFill>
              </a:rPr>
              <a:t>EIT </a:t>
            </a:r>
            <a:endParaRPr lang="ro-RO" altLang="en-US" sz="3600" b="1" kern="0" dirty="0">
              <a:solidFill>
                <a:schemeClr val="accent1"/>
              </a:solidFill>
            </a:endParaRPr>
          </a:p>
        </p:txBody>
      </p:sp>
      <p:sp>
        <p:nvSpPr>
          <p:cNvPr id="15" name="CuadroTexto 5">
            <a:extLst>
              <a:ext uri="{FF2B5EF4-FFF2-40B4-BE49-F238E27FC236}">
                <a16:creationId xmlns:a16="http://schemas.microsoft.com/office/drawing/2014/main" id="{F8D1D06E-F178-876C-480E-5C1DB153B016}"/>
              </a:ext>
            </a:extLst>
          </p:cNvPr>
          <p:cNvSpPr txBox="1"/>
          <p:nvPr/>
        </p:nvSpPr>
        <p:spPr>
          <a:xfrm flipH="1">
            <a:off x="2671218" y="269373"/>
            <a:ext cx="8973934" cy="830997"/>
          </a:xfrm>
          <a:prstGeom prst="rect">
            <a:avLst/>
          </a:prstGeom>
          <a:noFill/>
        </p:spPr>
        <p:txBody>
          <a:bodyPr wrap="square" rtlCol="0">
            <a:spAutoFit/>
          </a:bodyPr>
          <a:lstStyle/>
          <a:p>
            <a:r>
              <a:rPr lang="en-US" sz="2400" dirty="0">
                <a:solidFill>
                  <a:srgbClr val="2E4F9B"/>
                </a:solidFill>
                <a:latin typeface="Open Sans" panose="020B0606030504020204" pitchFamily="34" charset="0"/>
                <a:ea typeface="Open Sans" panose="020B0606030504020204" pitchFamily="34" charset="0"/>
                <a:cs typeface="Open Sans" panose="020B0606030504020204" pitchFamily="34" charset="0"/>
              </a:rPr>
              <a:t>European Institute of Innovation and Technology</a:t>
            </a:r>
          </a:p>
          <a:p>
            <a:r>
              <a:rPr lang="en-US" sz="2400" b="1" i="0" dirty="0">
                <a:solidFill>
                  <a:srgbClr val="58595B"/>
                </a:solidFill>
                <a:effectLst/>
                <a:latin typeface="Titillium Web" panose="00000500000000000000" pitchFamily="2" charset="0"/>
              </a:rPr>
              <a:t>K</a:t>
            </a:r>
            <a:r>
              <a:rPr lang="en-US" sz="2400" b="0" i="0" dirty="0">
                <a:solidFill>
                  <a:srgbClr val="58595B"/>
                </a:solidFill>
                <a:effectLst/>
                <a:latin typeface="Titillium Web" panose="00000500000000000000" pitchFamily="2" charset="0"/>
              </a:rPr>
              <a:t>nowledge and </a:t>
            </a:r>
            <a:r>
              <a:rPr lang="en-US" sz="2400" b="1" i="0" dirty="0">
                <a:solidFill>
                  <a:srgbClr val="58595B"/>
                </a:solidFill>
                <a:effectLst/>
                <a:latin typeface="Titillium Web" panose="00000500000000000000" pitchFamily="2" charset="0"/>
              </a:rPr>
              <a:t>I</a:t>
            </a:r>
            <a:r>
              <a:rPr lang="en-US" sz="2400" b="0" i="0" dirty="0">
                <a:solidFill>
                  <a:srgbClr val="58595B"/>
                </a:solidFill>
                <a:effectLst/>
                <a:latin typeface="Titillium Web" panose="00000500000000000000" pitchFamily="2" charset="0"/>
              </a:rPr>
              <a:t>nnovation </a:t>
            </a:r>
            <a:r>
              <a:rPr lang="en-US" sz="2400" b="1" i="0" dirty="0">
                <a:solidFill>
                  <a:srgbClr val="58595B"/>
                </a:solidFill>
                <a:effectLst/>
                <a:latin typeface="Titillium Web" panose="00000500000000000000" pitchFamily="2" charset="0"/>
              </a:rPr>
              <a:t>C</a:t>
            </a:r>
            <a:r>
              <a:rPr lang="en-US" sz="2400" b="0" i="0" dirty="0">
                <a:solidFill>
                  <a:srgbClr val="58595B"/>
                </a:solidFill>
                <a:effectLst/>
                <a:latin typeface="Titillium Web" panose="00000500000000000000" pitchFamily="2" charset="0"/>
              </a:rPr>
              <a:t>ommunities </a:t>
            </a:r>
            <a:r>
              <a:rPr lang="en-US" sz="2400" dirty="0">
                <a:solidFill>
                  <a:srgbClr val="2E4F9B"/>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3" name="TextBox 2">
            <a:extLst>
              <a:ext uri="{FF2B5EF4-FFF2-40B4-BE49-F238E27FC236}">
                <a16:creationId xmlns:a16="http://schemas.microsoft.com/office/drawing/2014/main" id="{FA9B7E71-F5B3-68CB-5050-A9C0C2D50D75}"/>
              </a:ext>
            </a:extLst>
          </p:cNvPr>
          <p:cNvSpPr txBox="1"/>
          <p:nvPr/>
        </p:nvSpPr>
        <p:spPr>
          <a:xfrm>
            <a:off x="9163486" y="5842337"/>
            <a:ext cx="2814505" cy="1015663"/>
          </a:xfrm>
          <a:prstGeom prst="rect">
            <a:avLst/>
          </a:prstGeom>
          <a:noFill/>
        </p:spPr>
        <p:txBody>
          <a:bodyPr wrap="square">
            <a:spAutoFit/>
          </a:bodyPr>
          <a:lstStyle/>
          <a:p>
            <a:pPr algn="ctr"/>
            <a:r>
              <a:rPr lang="en-US" sz="1400" i="1" dirty="0">
                <a:hlinkClick r:id="rId8"/>
              </a:rPr>
              <a:t>https://eit.europa.eu/news-events/news/eic-eit-working-closer-together-europes-innovators</a:t>
            </a:r>
            <a:endParaRPr lang="en-US" sz="1400" i="1" dirty="0"/>
          </a:p>
          <a:p>
            <a:endParaRPr lang="en-US" dirty="0"/>
          </a:p>
        </p:txBody>
      </p:sp>
    </p:spTree>
    <p:extLst>
      <p:ext uri="{BB962C8B-B14F-4D97-AF65-F5344CB8AC3E}">
        <p14:creationId xmlns:p14="http://schemas.microsoft.com/office/powerpoint/2010/main" val="3106761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nhaltsplatzhalter 3">
            <a:extLst>
              <a:ext uri="{FF2B5EF4-FFF2-40B4-BE49-F238E27FC236}">
                <a16:creationId xmlns:a16="http://schemas.microsoft.com/office/drawing/2014/main" id="{203BB931-1978-7895-8F78-F86E0B2B9C37}"/>
              </a:ext>
            </a:extLst>
          </p:cNvPr>
          <p:cNvGraphicFramePr>
            <a:graphicFrameLocks noGrp="1"/>
          </p:cNvGraphicFramePr>
          <p:nvPr>
            <p:ph idx="1"/>
            <p:extLst>
              <p:ext uri="{D42A27DB-BD31-4B8C-83A1-F6EECF244321}">
                <p14:modId xmlns:p14="http://schemas.microsoft.com/office/powerpoint/2010/main" val="2078245759"/>
              </p:ext>
            </p:extLst>
          </p:nvPr>
        </p:nvGraphicFramePr>
        <p:xfrm>
          <a:off x="1460602" y="1147482"/>
          <a:ext cx="5762718" cy="45630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id="{BDBEDCEE-C55D-2EF2-3E35-BCB36F401426}"/>
              </a:ext>
            </a:extLst>
          </p:cNvPr>
          <p:cNvSpPr txBox="1"/>
          <p:nvPr/>
        </p:nvSpPr>
        <p:spPr>
          <a:xfrm>
            <a:off x="2817091" y="369454"/>
            <a:ext cx="5269074" cy="646331"/>
          </a:xfrm>
          <a:prstGeom prst="rect">
            <a:avLst/>
          </a:prstGeom>
          <a:noFill/>
        </p:spPr>
        <p:txBody>
          <a:bodyPr wrap="square" rtlCol="0">
            <a:spAutoFit/>
          </a:bodyPr>
          <a:lstStyle/>
          <a:p>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Agenda &amp; Introduction</a:t>
            </a:r>
          </a:p>
        </p:txBody>
      </p:sp>
      <p:pic>
        <p:nvPicPr>
          <p:cNvPr id="5" name="Picture 2">
            <a:extLst>
              <a:ext uri="{FF2B5EF4-FFF2-40B4-BE49-F238E27FC236}">
                <a16:creationId xmlns:a16="http://schemas.microsoft.com/office/drawing/2014/main" id="{8524373A-225A-F875-0771-D0C212B64DE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821403" y="-106152"/>
            <a:ext cx="1597542" cy="1597542"/>
          </a:xfrm>
          <a:prstGeom prst="rect">
            <a:avLst/>
          </a:prstGeom>
          <a:noFill/>
          <a:extLst>
            <a:ext uri="{909E8E84-426E-40DD-AFC4-6F175D3DCCD1}">
              <a14:hiddenFill xmlns:a14="http://schemas.microsoft.com/office/drawing/2010/main">
                <a:solidFill>
                  <a:srgbClr val="FFFFFF"/>
                </a:solidFill>
              </a14:hiddenFill>
            </a:ext>
          </a:extLst>
        </p:spPr>
      </p:pic>
      <p:sp>
        <p:nvSpPr>
          <p:cNvPr id="7" name="Textfeld 6">
            <a:extLst>
              <a:ext uri="{FF2B5EF4-FFF2-40B4-BE49-F238E27FC236}">
                <a16:creationId xmlns:a16="http://schemas.microsoft.com/office/drawing/2014/main" id="{42AD468E-2CED-8DD7-14B4-56C9B5206645}"/>
              </a:ext>
            </a:extLst>
          </p:cNvPr>
          <p:cNvSpPr txBox="1"/>
          <p:nvPr/>
        </p:nvSpPr>
        <p:spPr>
          <a:xfrm>
            <a:off x="10594458" y="122"/>
            <a:ext cx="1597542" cy="369332"/>
          </a:xfrm>
          <a:prstGeom prst="rect">
            <a:avLst/>
          </a:prstGeom>
          <a:noFill/>
        </p:spPr>
        <p:txBody>
          <a:bodyPr wrap="square" rtlCol="0">
            <a:spAutoFit/>
          </a:bodyPr>
          <a:lstStyle/>
          <a:p>
            <a:r>
              <a:rPr lang="de-DE" dirty="0">
                <a:solidFill>
                  <a:srgbClr val="808080"/>
                </a:solidFill>
              </a:rPr>
              <a:t>Agenda &amp; Intro</a:t>
            </a:r>
          </a:p>
        </p:txBody>
      </p:sp>
    </p:spTree>
    <p:extLst>
      <p:ext uri="{BB962C8B-B14F-4D97-AF65-F5344CB8AC3E}">
        <p14:creationId xmlns:p14="http://schemas.microsoft.com/office/powerpoint/2010/main" val="2173667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Key Digital Technologies Joint Undertaking">
            <a:extLst>
              <a:ext uri="{FF2B5EF4-FFF2-40B4-BE49-F238E27FC236}">
                <a16:creationId xmlns:a16="http://schemas.microsoft.com/office/drawing/2014/main" id="{5BFC4D40-8322-9A86-199A-57386CCDEB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0733" y="0"/>
            <a:ext cx="2742510" cy="165444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140C0B8-7184-4C06-3ACD-32D035506D7D}"/>
              </a:ext>
            </a:extLst>
          </p:cNvPr>
          <p:cNvSpPr txBox="1"/>
          <p:nvPr/>
        </p:nvSpPr>
        <p:spPr>
          <a:xfrm>
            <a:off x="2751815" y="94868"/>
            <a:ext cx="7627095" cy="1384995"/>
          </a:xfrm>
          <a:prstGeom prst="rect">
            <a:avLst/>
          </a:prstGeom>
          <a:noFill/>
        </p:spPr>
        <p:txBody>
          <a:bodyPr wrap="square">
            <a:spAutoFit/>
          </a:bodyPr>
          <a:lstStyle/>
          <a:p>
            <a:r>
              <a:rPr lang="en-US" sz="2800" b="0" i="0" dirty="0">
                <a:effectLst/>
                <a:latin typeface="ui-sans-serif"/>
              </a:rPr>
              <a:t>HORIZON </a:t>
            </a:r>
          </a:p>
          <a:p>
            <a:pPr algn="l"/>
            <a:r>
              <a:rPr lang="en-US" sz="2800" b="0" i="0" dirty="0">
                <a:effectLst/>
                <a:latin typeface="ui-sans-serif"/>
              </a:rPr>
              <a:t>Key Digital Technologies </a:t>
            </a:r>
          </a:p>
          <a:p>
            <a:pPr algn="l"/>
            <a:r>
              <a:rPr lang="en-US" sz="2800" b="1" i="0" dirty="0">
                <a:effectLst/>
                <a:latin typeface="ui-sans-serif"/>
              </a:rPr>
              <a:t>Joint Undertaking </a:t>
            </a:r>
            <a:r>
              <a:rPr lang="en-US" sz="2800" b="0" i="0" dirty="0">
                <a:effectLst/>
                <a:latin typeface="ui-sans-serif"/>
              </a:rPr>
              <a:t>(KDT JU)</a:t>
            </a:r>
          </a:p>
        </p:txBody>
      </p:sp>
      <p:sp>
        <p:nvSpPr>
          <p:cNvPr id="7" name="TextBox 6">
            <a:extLst>
              <a:ext uri="{FF2B5EF4-FFF2-40B4-BE49-F238E27FC236}">
                <a16:creationId xmlns:a16="http://schemas.microsoft.com/office/drawing/2014/main" id="{F788224C-9BC9-0E4F-BB86-BA4B322A79BB}"/>
              </a:ext>
            </a:extLst>
          </p:cNvPr>
          <p:cNvSpPr txBox="1"/>
          <p:nvPr/>
        </p:nvSpPr>
        <p:spPr>
          <a:xfrm>
            <a:off x="230173" y="1435456"/>
            <a:ext cx="6604260" cy="2031325"/>
          </a:xfrm>
          <a:prstGeom prst="rect">
            <a:avLst/>
          </a:prstGeom>
          <a:noFill/>
        </p:spPr>
        <p:txBody>
          <a:bodyPr wrap="square">
            <a:spAutoFit/>
          </a:bodyPr>
          <a:lstStyle/>
          <a:p>
            <a:r>
              <a:rPr lang="en-US" b="0" i="0" dirty="0">
                <a:solidFill>
                  <a:srgbClr val="000000"/>
                </a:solidFill>
                <a:effectLst/>
                <a:latin typeface="ui-sans-serif"/>
              </a:rPr>
              <a:t>(KDT JU) is a public-private partnership managing a research and innovation </a:t>
            </a:r>
            <a:r>
              <a:rPr lang="en-US" b="0" i="0" dirty="0" err="1">
                <a:solidFill>
                  <a:srgbClr val="000000"/>
                </a:solidFill>
                <a:effectLst/>
                <a:latin typeface="ui-sans-serif"/>
              </a:rPr>
              <a:t>programme</a:t>
            </a:r>
            <a:r>
              <a:rPr lang="en-US" b="0" i="0" dirty="0">
                <a:solidFill>
                  <a:srgbClr val="000000"/>
                </a:solidFill>
                <a:effectLst/>
                <a:latin typeface="ui-sans-serif"/>
              </a:rPr>
              <a:t> aiming to reinforce the EU’s strategic autonomy in the </a:t>
            </a:r>
            <a:r>
              <a:rPr lang="en-US" b="0" i="1" dirty="0">
                <a:solidFill>
                  <a:srgbClr val="000000"/>
                </a:solidFill>
                <a:effectLst/>
                <a:latin typeface="ui-sans-serif"/>
              </a:rPr>
              <a:t>electronic components </a:t>
            </a:r>
            <a:r>
              <a:rPr lang="en-US" b="0" i="0" dirty="0">
                <a:solidFill>
                  <a:srgbClr val="000000"/>
                </a:solidFill>
                <a:effectLst/>
                <a:latin typeface="ui-sans-serif"/>
              </a:rPr>
              <a:t>and </a:t>
            </a:r>
            <a:r>
              <a:rPr lang="en-US" b="0" i="1" dirty="0">
                <a:solidFill>
                  <a:srgbClr val="000000"/>
                </a:solidFill>
                <a:effectLst/>
                <a:latin typeface="ui-sans-serif"/>
              </a:rPr>
              <a:t>systems sector</a:t>
            </a:r>
            <a:r>
              <a:rPr lang="en-US" b="0" i="0" dirty="0">
                <a:solidFill>
                  <a:srgbClr val="000000"/>
                </a:solidFill>
                <a:effectLst/>
                <a:latin typeface="ui-sans-serif"/>
              </a:rPr>
              <a:t>.</a:t>
            </a:r>
          </a:p>
          <a:p>
            <a:endParaRPr lang="en-US" b="0" i="0" dirty="0">
              <a:solidFill>
                <a:srgbClr val="262626"/>
              </a:solidFill>
              <a:effectLst/>
              <a:latin typeface="ui-sans-serif"/>
            </a:endParaRPr>
          </a:p>
          <a:p>
            <a:r>
              <a:rPr lang="en-US" b="0" i="0" dirty="0">
                <a:solidFill>
                  <a:srgbClr val="262626"/>
                </a:solidFill>
                <a:effectLst/>
                <a:latin typeface="ui-sans-serif"/>
              </a:rPr>
              <a:t>Other </a:t>
            </a:r>
            <a:r>
              <a:rPr lang="en-US" b="0" i="0" dirty="0" err="1">
                <a:solidFill>
                  <a:srgbClr val="262626"/>
                </a:solidFill>
                <a:effectLst/>
                <a:latin typeface="ui-sans-serif"/>
              </a:rPr>
              <a:t>organisations</a:t>
            </a:r>
            <a:r>
              <a:rPr lang="en-US" b="0" i="0" dirty="0">
                <a:solidFill>
                  <a:srgbClr val="262626"/>
                </a:solidFill>
                <a:effectLst/>
                <a:latin typeface="ui-sans-serif"/>
              </a:rPr>
              <a:t> include bodies set up as part of EU </a:t>
            </a:r>
            <a:r>
              <a:rPr lang="en-US" b="0" i="0" dirty="0" err="1">
                <a:solidFill>
                  <a:srgbClr val="262626"/>
                </a:solidFill>
                <a:effectLst/>
                <a:latin typeface="ui-sans-serif"/>
              </a:rPr>
              <a:t>programmes</a:t>
            </a:r>
            <a:r>
              <a:rPr lang="en-US" b="0" i="0" dirty="0">
                <a:solidFill>
                  <a:srgbClr val="262626"/>
                </a:solidFill>
                <a:effectLst/>
                <a:latin typeface="ui-sans-serif"/>
              </a:rPr>
              <a:t> and public-private partnerships between the European Commission and the industry. </a:t>
            </a:r>
            <a:endParaRPr lang="en-US" dirty="0"/>
          </a:p>
        </p:txBody>
      </p:sp>
      <p:pic>
        <p:nvPicPr>
          <p:cNvPr id="9" name="Picture 8">
            <a:extLst>
              <a:ext uri="{FF2B5EF4-FFF2-40B4-BE49-F238E27FC236}">
                <a16:creationId xmlns:a16="http://schemas.microsoft.com/office/drawing/2014/main" id="{240DEF2D-9B34-32B2-931F-4BD0476FD0BD}"/>
              </a:ext>
            </a:extLst>
          </p:cNvPr>
          <p:cNvPicPr>
            <a:picLocks noChangeAspect="1"/>
          </p:cNvPicPr>
          <p:nvPr/>
        </p:nvPicPr>
        <p:blipFill>
          <a:blip r:embed="rId3"/>
          <a:stretch>
            <a:fillRect/>
          </a:stretch>
        </p:blipFill>
        <p:spPr>
          <a:xfrm>
            <a:off x="7985407" y="2179834"/>
            <a:ext cx="3449090" cy="4182231"/>
          </a:xfrm>
          <a:prstGeom prst="rect">
            <a:avLst/>
          </a:prstGeom>
        </p:spPr>
      </p:pic>
      <p:sp>
        <p:nvSpPr>
          <p:cNvPr id="11" name="TextBox 10">
            <a:extLst>
              <a:ext uri="{FF2B5EF4-FFF2-40B4-BE49-F238E27FC236}">
                <a16:creationId xmlns:a16="http://schemas.microsoft.com/office/drawing/2014/main" id="{22858835-B06A-9299-8D1E-C336FB6B3F48}"/>
              </a:ext>
            </a:extLst>
          </p:cNvPr>
          <p:cNvSpPr txBox="1"/>
          <p:nvPr/>
        </p:nvSpPr>
        <p:spPr>
          <a:xfrm>
            <a:off x="230173" y="3466781"/>
            <a:ext cx="6094428" cy="2585323"/>
          </a:xfrm>
          <a:prstGeom prst="rect">
            <a:avLst/>
          </a:prstGeom>
          <a:noFill/>
        </p:spPr>
        <p:txBody>
          <a:bodyPr wrap="square">
            <a:spAutoFit/>
          </a:bodyPr>
          <a:lstStyle/>
          <a:p>
            <a:pPr algn="l"/>
            <a:r>
              <a:rPr lang="en-US" b="0" i="0" dirty="0">
                <a:effectLst/>
                <a:latin typeface="ui-sans-serif"/>
              </a:rPr>
              <a:t>The KDT JU funds projects to ensure the EU has the necessary expertise in key enabling technologies to be a competitive leader of the world’s digital economy. This includes developing </a:t>
            </a:r>
            <a:r>
              <a:rPr lang="en-US" b="0" i="1" dirty="0">
                <a:effectLst/>
                <a:latin typeface="ui-sans-serif"/>
              </a:rPr>
              <a:t>advanced semiconductors </a:t>
            </a:r>
            <a:r>
              <a:rPr lang="en-US" b="0" i="0" dirty="0">
                <a:effectLst/>
                <a:latin typeface="ui-sans-serif"/>
              </a:rPr>
              <a:t>and </a:t>
            </a:r>
            <a:r>
              <a:rPr lang="en-US" b="0" i="1" dirty="0">
                <a:effectLst/>
                <a:latin typeface="ui-sans-serif"/>
              </a:rPr>
              <a:t>applications </a:t>
            </a:r>
            <a:r>
              <a:rPr lang="en-US" b="0" i="0" dirty="0">
                <a:effectLst/>
                <a:latin typeface="ui-sans-serif"/>
              </a:rPr>
              <a:t>that are critical to European society and contribute to the EU digital strategy and the European Green Deal. KDT JU funded projects provide smart solutions for:</a:t>
            </a:r>
          </a:p>
          <a:p>
            <a:pPr algn="l"/>
            <a:r>
              <a:rPr lang="en-US" b="0" i="0" dirty="0">
                <a:solidFill>
                  <a:schemeClr val="accent2"/>
                </a:solidFill>
                <a:effectLst/>
                <a:latin typeface="ui-sans-serif"/>
              </a:rPr>
              <a:t>*Mobility *</a:t>
            </a:r>
            <a:r>
              <a:rPr lang="en-US" dirty="0">
                <a:solidFill>
                  <a:schemeClr val="accent2"/>
                </a:solidFill>
                <a:latin typeface="ui-sans-serif"/>
              </a:rPr>
              <a:t>H</a:t>
            </a:r>
            <a:r>
              <a:rPr lang="en-US" b="0" i="0" dirty="0">
                <a:solidFill>
                  <a:schemeClr val="accent2"/>
                </a:solidFill>
                <a:effectLst/>
                <a:latin typeface="ui-sans-serif"/>
              </a:rPr>
              <a:t>ealthcare *Environment </a:t>
            </a:r>
          </a:p>
          <a:p>
            <a:pPr algn="l"/>
            <a:r>
              <a:rPr lang="en-US" b="0" i="0" dirty="0">
                <a:solidFill>
                  <a:schemeClr val="accent2"/>
                </a:solidFill>
                <a:effectLst/>
                <a:latin typeface="ui-sans-serif"/>
              </a:rPr>
              <a:t>*Energy *Digital society *Manufacturing</a:t>
            </a:r>
          </a:p>
        </p:txBody>
      </p:sp>
      <p:sp>
        <p:nvSpPr>
          <p:cNvPr id="13" name="TextBox 12">
            <a:extLst>
              <a:ext uri="{FF2B5EF4-FFF2-40B4-BE49-F238E27FC236}">
                <a16:creationId xmlns:a16="http://schemas.microsoft.com/office/drawing/2014/main" id="{71D9F317-E79B-5903-73EC-F8F0817D43C3}"/>
              </a:ext>
            </a:extLst>
          </p:cNvPr>
          <p:cNvSpPr txBox="1"/>
          <p:nvPr/>
        </p:nvSpPr>
        <p:spPr>
          <a:xfrm>
            <a:off x="5958919" y="6362065"/>
            <a:ext cx="6500566" cy="738664"/>
          </a:xfrm>
          <a:prstGeom prst="rect">
            <a:avLst/>
          </a:prstGeom>
          <a:noFill/>
        </p:spPr>
        <p:txBody>
          <a:bodyPr wrap="square">
            <a:spAutoFit/>
          </a:bodyPr>
          <a:lstStyle/>
          <a:p>
            <a:pPr algn="ctr"/>
            <a:r>
              <a:rPr lang="en-US" sz="1400" i="1" dirty="0">
                <a:hlinkClick r:id="rId4"/>
              </a:rPr>
              <a:t>https://european-union.europa.eu/institutions-law-budget/institutions-and-bodies/search-all-eu-institutions-and-bodies/chips-joint-undertaking_en</a:t>
            </a:r>
            <a:endParaRPr lang="en-US" sz="1400" i="1" dirty="0"/>
          </a:p>
          <a:p>
            <a:endParaRPr lang="en-US" sz="1400" i="1" dirty="0"/>
          </a:p>
        </p:txBody>
      </p:sp>
      <p:pic>
        <p:nvPicPr>
          <p:cNvPr id="1028" name="Picture 4">
            <a:extLst>
              <a:ext uri="{FF2B5EF4-FFF2-40B4-BE49-F238E27FC236}">
                <a16:creationId xmlns:a16="http://schemas.microsoft.com/office/drawing/2014/main" id="{497D4AFD-D829-0497-FCED-ED297419CA5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84186" y="166955"/>
            <a:ext cx="2276547" cy="932672"/>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11DE6081-A63A-897D-A0C8-3B4A1F57C1D8}"/>
              </a:ext>
            </a:extLst>
          </p:cNvPr>
          <p:cNvSpPr txBox="1"/>
          <p:nvPr/>
        </p:nvSpPr>
        <p:spPr>
          <a:xfrm>
            <a:off x="8029438" y="1548221"/>
            <a:ext cx="3361028" cy="646331"/>
          </a:xfrm>
          <a:prstGeom prst="rect">
            <a:avLst/>
          </a:prstGeom>
          <a:noFill/>
        </p:spPr>
        <p:txBody>
          <a:bodyPr wrap="square">
            <a:spAutoFit/>
          </a:bodyPr>
          <a:lstStyle/>
          <a:p>
            <a:r>
              <a:rPr lang="en-US" i="1" dirty="0">
                <a:hlinkClick r:id="rId6"/>
              </a:rPr>
              <a:t>https://www.chips-ju.europa.eu/</a:t>
            </a:r>
            <a:endParaRPr lang="en-US" i="1" dirty="0"/>
          </a:p>
          <a:p>
            <a:endParaRPr lang="en-US" i="1" dirty="0"/>
          </a:p>
        </p:txBody>
      </p:sp>
    </p:spTree>
    <p:extLst>
      <p:ext uri="{BB962C8B-B14F-4D97-AF65-F5344CB8AC3E}">
        <p14:creationId xmlns:p14="http://schemas.microsoft.com/office/powerpoint/2010/main" val="1427097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7EE029-C69C-62F3-DC33-3C0CD57D66C1}"/>
              </a:ext>
            </a:extLst>
          </p:cNvPr>
          <p:cNvSpPr>
            <a:spLocks noGrp="1"/>
          </p:cNvSpPr>
          <p:nvPr>
            <p:ph idx="1"/>
          </p:nvPr>
        </p:nvSpPr>
        <p:spPr>
          <a:xfrm>
            <a:off x="4773562" y="1252977"/>
            <a:ext cx="6938551" cy="4352046"/>
          </a:xfrm>
        </p:spPr>
        <p:txBody>
          <a:bodyPr/>
          <a:lstStyle/>
          <a:p>
            <a:r>
              <a:rPr lang="en-US" sz="1800" dirty="0"/>
              <a:t>WORK PROGRAMMES</a:t>
            </a:r>
          </a:p>
          <a:p>
            <a:r>
              <a:rPr lang="en-US" sz="1800" dirty="0"/>
              <a:t>1. WP - network </a:t>
            </a:r>
            <a:r>
              <a:rPr lang="en-US" sz="1800" b="1" dirty="0"/>
              <a:t>of European Digital Innovation Hubs - </a:t>
            </a:r>
            <a:r>
              <a:rPr lang="en-US" sz="1800" dirty="0"/>
              <a:t>under direct management by the European Commission + national cofinancing</a:t>
            </a:r>
          </a:p>
          <a:p>
            <a:r>
              <a:rPr lang="en-US" sz="1800" dirty="0"/>
              <a:t>2). </a:t>
            </a:r>
            <a:r>
              <a:rPr lang="en-US" sz="1800" b="1" dirty="0"/>
              <a:t>High Performance Computing </a:t>
            </a:r>
            <a:r>
              <a:rPr lang="en-US" sz="1800" dirty="0"/>
              <a:t>- implemented under indirect management by the Euro HPC JU</a:t>
            </a:r>
          </a:p>
          <a:p>
            <a:r>
              <a:rPr lang="en-US" sz="1800" dirty="0"/>
              <a:t>3) </a:t>
            </a:r>
            <a:r>
              <a:rPr lang="en-US" sz="1800" b="1" dirty="0"/>
              <a:t>Data, AI, Cloud, Quantum Communication Infrastructure, advanced digital Skills and deployment activities </a:t>
            </a:r>
            <a:r>
              <a:rPr lang="en-US" sz="1800" dirty="0"/>
              <a:t>for the best use of these technologies</a:t>
            </a:r>
          </a:p>
          <a:p>
            <a:r>
              <a:rPr lang="en-US" sz="1800" dirty="0"/>
              <a:t>4). </a:t>
            </a:r>
            <a:r>
              <a:rPr lang="en-US" sz="1800" b="1" dirty="0"/>
              <a:t>Cybersecurity</a:t>
            </a:r>
            <a:r>
              <a:rPr lang="en-US" sz="1800" dirty="0"/>
              <a:t> - implemented under indirect management by the Cybersecurity Industrial, Technology and Research Competence Centre and the Network of National Coordination </a:t>
            </a:r>
            <a:r>
              <a:rPr lang="en-US" sz="1800" dirty="0" err="1"/>
              <a:t>Centres</a:t>
            </a:r>
            <a:r>
              <a:rPr lang="en-US" sz="1800" dirty="0"/>
              <a:t>. </a:t>
            </a:r>
          </a:p>
        </p:txBody>
      </p:sp>
      <p:sp>
        <p:nvSpPr>
          <p:cNvPr id="3" name="Text Placeholder 2">
            <a:extLst>
              <a:ext uri="{FF2B5EF4-FFF2-40B4-BE49-F238E27FC236}">
                <a16:creationId xmlns:a16="http://schemas.microsoft.com/office/drawing/2014/main" id="{7C6A57CC-07AD-A7DC-81F3-EBA63E938328}"/>
              </a:ext>
            </a:extLst>
          </p:cNvPr>
          <p:cNvSpPr>
            <a:spLocks noGrp="1"/>
          </p:cNvSpPr>
          <p:nvPr>
            <p:ph type="body" sz="half" idx="2"/>
          </p:nvPr>
        </p:nvSpPr>
        <p:spPr>
          <a:xfrm>
            <a:off x="298760" y="1608045"/>
            <a:ext cx="3650404" cy="3251201"/>
          </a:xfrm>
        </p:spPr>
        <p:txBody>
          <a:bodyPr/>
          <a:lstStyle/>
          <a:p>
            <a:r>
              <a:rPr lang="en-US" b="1" i="0" dirty="0">
                <a:solidFill>
                  <a:srgbClr val="333333"/>
                </a:solidFill>
                <a:effectLst/>
                <a:latin typeface="Arial" panose="020B0604020202020204" pitchFamily="34" charset="0"/>
              </a:rPr>
              <a:t>5 AREAS:</a:t>
            </a:r>
          </a:p>
          <a:p>
            <a:pPr marL="285750" indent="-285750">
              <a:buFont typeface="Wingdings" panose="05000000000000000000" pitchFamily="2" charset="2"/>
              <a:buChar char="ü"/>
            </a:pPr>
            <a:r>
              <a:rPr lang="en-US" b="1" i="0" dirty="0">
                <a:solidFill>
                  <a:srgbClr val="333333"/>
                </a:solidFill>
                <a:effectLst/>
                <a:latin typeface="Arial" panose="020B0604020202020204" pitchFamily="34" charset="0"/>
              </a:rPr>
              <a:t>Supercomputing</a:t>
            </a:r>
          </a:p>
          <a:p>
            <a:pPr marL="285750" indent="-285750">
              <a:buFont typeface="Wingdings" panose="05000000000000000000" pitchFamily="2" charset="2"/>
              <a:buChar char="ü"/>
            </a:pPr>
            <a:r>
              <a:rPr lang="en-US" b="1" i="0" dirty="0">
                <a:solidFill>
                  <a:srgbClr val="333333"/>
                </a:solidFill>
                <a:effectLst/>
                <a:latin typeface="Arial" panose="020B0604020202020204" pitchFamily="34" charset="0"/>
              </a:rPr>
              <a:t>artificial intelligence</a:t>
            </a:r>
          </a:p>
          <a:p>
            <a:pPr marL="285750" indent="-285750">
              <a:buFont typeface="Wingdings" panose="05000000000000000000" pitchFamily="2" charset="2"/>
              <a:buChar char="ü"/>
            </a:pPr>
            <a:r>
              <a:rPr lang="en-US" b="1" i="0" dirty="0">
                <a:solidFill>
                  <a:srgbClr val="333333"/>
                </a:solidFill>
                <a:effectLst/>
                <a:latin typeface="Arial" panose="020B0604020202020204" pitchFamily="34" charset="0"/>
              </a:rPr>
              <a:t>Cybersecurity</a:t>
            </a:r>
          </a:p>
          <a:p>
            <a:pPr marL="285750" indent="-285750">
              <a:buFont typeface="Wingdings" panose="05000000000000000000" pitchFamily="2" charset="2"/>
              <a:buChar char="ü"/>
            </a:pPr>
            <a:r>
              <a:rPr lang="en-US" b="1" i="0" dirty="0">
                <a:solidFill>
                  <a:srgbClr val="333333"/>
                </a:solidFill>
                <a:effectLst/>
                <a:latin typeface="Arial" panose="020B0604020202020204" pitchFamily="34" charset="0"/>
              </a:rPr>
              <a:t>advanced digital skills</a:t>
            </a:r>
          </a:p>
          <a:p>
            <a:pPr marL="285750" indent="-285750">
              <a:buFont typeface="Wingdings" panose="05000000000000000000" pitchFamily="2" charset="2"/>
              <a:buChar char="ü"/>
            </a:pPr>
            <a:r>
              <a:rPr lang="en-US" b="1" i="0" dirty="0">
                <a:solidFill>
                  <a:srgbClr val="333333"/>
                </a:solidFill>
                <a:effectLst/>
                <a:latin typeface="Arial" panose="020B0604020202020204" pitchFamily="34" charset="0"/>
              </a:rPr>
              <a:t>ensuring the wide use of digital technologies across the economy and society.</a:t>
            </a:r>
            <a:endParaRPr lang="en-US" b="1" dirty="0"/>
          </a:p>
        </p:txBody>
      </p:sp>
      <p:sp>
        <p:nvSpPr>
          <p:cNvPr id="4" name="CuadroTexto 5">
            <a:extLst>
              <a:ext uri="{FF2B5EF4-FFF2-40B4-BE49-F238E27FC236}">
                <a16:creationId xmlns:a16="http://schemas.microsoft.com/office/drawing/2014/main" id="{A40B7D81-414D-C343-7A2A-3958D893BFBE}"/>
              </a:ext>
            </a:extLst>
          </p:cNvPr>
          <p:cNvSpPr txBox="1"/>
          <p:nvPr/>
        </p:nvSpPr>
        <p:spPr>
          <a:xfrm>
            <a:off x="4700131" y="237286"/>
            <a:ext cx="8220722" cy="646331"/>
          </a:xfrm>
          <a:prstGeom prst="rect">
            <a:avLst/>
          </a:prstGeom>
          <a:noFill/>
        </p:spPr>
        <p:txBody>
          <a:bodyPr wrap="square" rtlCol="0">
            <a:spAutoFit/>
          </a:bodyPr>
          <a:lstStyle/>
          <a:p>
            <a:r>
              <a:rPr lang="en-US" sz="3600" b="1" dirty="0">
                <a:solidFill>
                  <a:srgbClr val="2E4F9B"/>
                </a:solidFill>
                <a:latin typeface="Open Sans" panose="020B0606030504020204" pitchFamily="34" charset="0"/>
                <a:ea typeface="Open Sans" panose="020B0606030504020204" pitchFamily="34" charset="0"/>
                <a:cs typeface="Open Sans" panose="020B0606030504020204" pitchFamily="34" charset="0"/>
              </a:rPr>
              <a:t>DIGITAL EUROPE </a:t>
            </a:r>
            <a:r>
              <a:rPr lang="en-US" sz="2400" dirty="0">
                <a:solidFill>
                  <a:srgbClr val="2E4F9B"/>
                </a:solidFill>
                <a:latin typeface="Open Sans" panose="020B0606030504020204" pitchFamily="34" charset="0"/>
                <a:ea typeface="Open Sans" panose="020B0606030504020204" pitchFamily="34" charset="0"/>
                <a:cs typeface="Open Sans" panose="020B0606030504020204" pitchFamily="34" charset="0"/>
              </a:rPr>
              <a:t>DIRECT CALLS</a:t>
            </a:r>
          </a:p>
        </p:txBody>
      </p:sp>
      <p:sp>
        <p:nvSpPr>
          <p:cNvPr id="6" name="TextBox 5">
            <a:extLst>
              <a:ext uri="{FF2B5EF4-FFF2-40B4-BE49-F238E27FC236}">
                <a16:creationId xmlns:a16="http://schemas.microsoft.com/office/drawing/2014/main" id="{AEA2B9A5-8D3D-314D-53E6-AB8B3ACA9FB1}"/>
              </a:ext>
            </a:extLst>
          </p:cNvPr>
          <p:cNvSpPr txBox="1"/>
          <p:nvPr/>
        </p:nvSpPr>
        <p:spPr>
          <a:xfrm>
            <a:off x="228600" y="5342344"/>
            <a:ext cx="6803796" cy="646331"/>
          </a:xfrm>
          <a:prstGeom prst="rect">
            <a:avLst/>
          </a:prstGeom>
          <a:noFill/>
        </p:spPr>
        <p:txBody>
          <a:bodyPr wrap="square">
            <a:spAutoFit/>
          </a:bodyPr>
          <a:lstStyle/>
          <a:p>
            <a:r>
              <a:rPr lang="en-US" i="1" dirty="0">
                <a:hlinkClick r:id="rId2"/>
              </a:rPr>
              <a:t>https://digital-strategy.ec.europa.eu/en/activities/digital-programme</a:t>
            </a:r>
            <a:endParaRPr lang="en-US" i="1" dirty="0"/>
          </a:p>
          <a:p>
            <a:endParaRPr lang="en-US" dirty="0"/>
          </a:p>
        </p:txBody>
      </p:sp>
      <p:sp>
        <p:nvSpPr>
          <p:cNvPr id="7" name="Rectangle: Rounded Corners 6">
            <a:extLst>
              <a:ext uri="{FF2B5EF4-FFF2-40B4-BE49-F238E27FC236}">
                <a16:creationId xmlns:a16="http://schemas.microsoft.com/office/drawing/2014/main" id="{94185EB3-D828-8711-D491-07A0629FB31A}"/>
              </a:ext>
            </a:extLst>
          </p:cNvPr>
          <p:cNvSpPr/>
          <p:nvPr/>
        </p:nvSpPr>
        <p:spPr>
          <a:xfrm>
            <a:off x="7009462" y="4996884"/>
            <a:ext cx="4931004" cy="1805505"/>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285750" indent="-285750" algn="ctr">
              <a:buFont typeface="Wingdings" panose="05000000000000000000" pitchFamily="2" charset="2"/>
              <a:buChar char="Ø"/>
            </a:pPr>
            <a:r>
              <a:rPr lang="en-US" dirty="0"/>
              <a:t>2 </a:t>
            </a:r>
            <a:r>
              <a:rPr lang="en-US" dirty="0" err="1"/>
              <a:t>eg.</a:t>
            </a:r>
            <a:r>
              <a:rPr lang="en-US" dirty="0"/>
              <a:t> of open calls:</a:t>
            </a:r>
          </a:p>
          <a:p>
            <a:pPr marL="285750" indent="-285750">
              <a:buFont typeface="Arial" panose="020B0604020202020204" pitchFamily="34" charset="0"/>
              <a:buChar char="•"/>
            </a:pPr>
            <a:r>
              <a:rPr lang="en-US" sz="1800" b="1" dirty="0">
                <a:latin typeface="+mn-lt"/>
                <a:cs typeface="Times New Roman" panose="02020603050405020304" pitchFamily="18" charset="0"/>
              </a:rPr>
              <a:t>Girls and Women in Digital</a:t>
            </a:r>
          </a:p>
          <a:p>
            <a:r>
              <a:rPr lang="en-US" sz="1800" b="1" dirty="0">
                <a:latin typeface="+mn-lt"/>
                <a:cs typeface="Times New Roman" panose="02020603050405020304" pitchFamily="18" charset="0"/>
              </a:rPr>
              <a:t>DIGITAL-2024-ADVANCED-SKILLS-06-WOMEN</a:t>
            </a:r>
          </a:p>
          <a:p>
            <a:pPr marL="285750" indent="-285750">
              <a:buFont typeface="Arial" panose="020B0604020202020204" pitchFamily="34" charset="0"/>
              <a:buChar char="•"/>
            </a:pPr>
            <a:r>
              <a:rPr lang="it-IT" sz="1800" b="1" dirty="0">
                <a:latin typeface="+mn-lt"/>
                <a:cs typeface="Times New Roman" panose="02020603050405020304" pitchFamily="18" charset="0"/>
              </a:rPr>
              <a:t>EU AI Innovation Accelerator preparatory action - DIGITAL-2024-AI-ACT-06-INNOV</a:t>
            </a:r>
            <a:r>
              <a:rPr lang="en-US" dirty="0"/>
              <a:t> </a:t>
            </a:r>
          </a:p>
        </p:txBody>
      </p:sp>
      <p:sp>
        <p:nvSpPr>
          <p:cNvPr id="8" name="Rectangle: Rounded Corners 7">
            <a:extLst>
              <a:ext uri="{FF2B5EF4-FFF2-40B4-BE49-F238E27FC236}">
                <a16:creationId xmlns:a16="http://schemas.microsoft.com/office/drawing/2014/main" id="{DF8D7031-0968-2732-8186-2E7A4CB279FF}"/>
              </a:ext>
            </a:extLst>
          </p:cNvPr>
          <p:cNvSpPr/>
          <p:nvPr/>
        </p:nvSpPr>
        <p:spPr>
          <a:xfrm>
            <a:off x="228600" y="4138367"/>
            <a:ext cx="4343400" cy="1111588"/>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dirty="0"/>
              <a:t>..rather for </a:t>
            </a:r>
            <a:r>
              <a:rPr lang="en-US" b="1" dirty="0"/>
              <a:t>facilitators</a:t>
            </a:r>
            <a:r>
              <a:rPr lang="en-US" dirty="0"/>
              <a:t> (gov, digital/innovation agencies, EDIHS, clusters) than for direct SMEs</a:t>
            </a:r>
          </a:p>
        </p:txBody>
      </p:sp>
    </p:spTree>
    <p:extLst>
      <p:ext uri="{BB962C8B-B14F-4D97-AF65-F5344CB8AC3E}">
        <p14:creationId xmlns:p14="http://schemas.microsoft.com/office/powerpoint/2010/main" val="8234236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B7EE029-C69C-62F3-DC33-3C0CD57D66C1}"/>
              </a:ext>
            </a:extLst>
          </p:cNvPr>
          <p:cNvSpPr>
            <a:spLocks noGrp="1"/>
          </p:cNvSpPr>
          <p:nvPr>
            <p:ph idx="1"/>
          </p:nvPr>
        </p:nvSpPr>
        <p:spPr>
          <a:xfrm>
            <a:off x="5253449" y="1390516"/>
            <a:ext cx="6938551" cy="4352046"/>
          </a:xfrm>
        </p:spPr>
        <p:txBody>
          <a:bodyPr/>
          <a:lstStyle/>
          <a:p>
            <a:r>
              <a:rPr lang="en-US" sz="1400" b="1" i="0" dirty="0">
                <a:solidFill>
                  <a:srgbClr val="333333"/>
                </a:solidFill>
                <a:effectLst/>
                <a:latin typeface="Arial" panose="020B0604020202020204" pitchFamily="34" charset="0"/>
              </a:rPr>
              <a:t>The Innovation Fund is one of the world’s largest funding </a:t>
            </a:r>
            <a:r>
              <a:rPr lang="en-US" sz="1400" b="1" i="0" dirty="0" err="1">
                <a:solidFill>
                  <a:srgbClr val="333333"/>
                </a:solidFill>
                <a:effectLst/>
                <a:latin typeface="Arial" panose="020B0604020202020204" pitchFamily="34" charset="0"/>
              </a:rPr>
              <a:t>programmes</a:t>
            </a:r>
            <a:r>
              <a:rPr lang="en-US" sz="1400" b="1" i="0" dirty="0">
                <a:solidFill>
                  <a:srgbClr val="333333"/>
                </a:solidFill>
                <a:effectLst/>
                <a:latin typeface="Arial" panose="020B0604020202020204" pitchFamily="34" charset="0"/>
              </a:rPr>
              <a:t> for the deployment of net-zero and innovative technologies.</a:t>
            </a:r>
          </a:p>
          <a:p>
            <a:pPr algn="l"/>
            <a:r>
              <a:rPr lang="en-US" sz="1800" b="1" i="0" dirty="0">
                <a:solidFill>
                  <a:srgbClr val="333333"/>
                </a:solidFill>
                <a:effectLst/>
                <a:latin typeface="+mn-lt"/>
              </a:rPr>
              <a:t>The Innovation Fund aims to:</a:t>
            </a:r>
            <a:endParaRPr lang="en-US" sz="1800" b="0" i="0" dirty="0">
              <a:solidFill>
                <a:srgbClr val="333333"/>
              </a:solidFill>
              <a:effectLst/>
              <a:latin typeface="+mn-lt"/>
            </a:endParaRPr>
          </a:p>
          <a:p>
            <a:pPr marL="171450" indent="-171450" algn="l">
              <a:buFont typeface="Arial" panose="020B0604020202020204" pitchFamily="34" charset="0"/>
              <a:buChar char="•"/>
            </a:pPr>
            <a:r>
              <a:rPr lang="en-US" sz="1800" b="0" i="0" dirty="0">
                <a:solidFill>
                  <a:srgbClr val="333333"/>
                </a:solidFill>
                <a:effectLst/>
                <a:latin typeface="+mn-lt"/>
              </a:rPr>
              <a:t>help businesses invest in clean energy and industry</a:t>
            </a:r>
          </a:p>
          <a:p>
            <a:pPr marL="171450" indent="-171450" algn="l">
              <a:buFont typeface="Arial" panose="020B0604020202020204" pitchFamily="34" charset="0"/>
              <a:buChar char="•"/>
            </a:pPr>
            <a:r>
              <a:rPr lang="en-US" sz="1800" b="0" i="0" dirty="0">
                <a:solidFill>
                  <a:srgbClr val="333333"/>
                </a:solidFill>
                <a:effectLst/>
                <a:latin typeface="+mn-lt"/>
              </a:rPr>
              <a:t>boost economic growth</a:t>
            </a:r>
          </a:p>
          <a:p>
            <a:pPr marL="171450" indent="-171450" algn="l">
              <a:buFont typeface="Arial" panose="020B0604020202020204" pitchFamily="34" charset="0"/>
              <a:buChar char="•"/>
            </a:pPr>
            <a:r>
              <a:rPr lang="en-US" sz="1800" b="0" i="0" dirty="0">
                <a:solidFill>
                  <a:srgbClr val="333333"/>
                </a:solidFill>
                <a:effectLst/>
                <a:latin typeface="+mn-lt"/>
              </a:rPr>
              <a:t>create future-proof jobs</a:t>
            </a:r>
          </a:p>
          <a:p>
            <a:pPr marL="171450" indent="-171450" algn="l">
              <a:buFont typeface="Arial" panose="020B0604020202020204" pitchFamily="34" charset="0"/>
              <a:buChar char="•"/>
            </a:pPr>
            <a:r>
              <a:rPr lang="en-US" sz="1800" b="0" i="0" dirty="0">
                <a:solidFill>
                  <a:srgbClr val="333333"/>
                </a:solidFill>
                <a:effectLst/>
                <a:latin typeface="+mn-lt"/>
              </a:rPr>
              <a:t>reinforce European technological leadership on a global scale.</a:t>
            </a:r>
          </a:p>
          <a:p>
            <a:endParaRPr lang="en-US" sz="1400" b="1" i="0" dirty="0">
              <a:solidFill>
                <a:srgbClr val="333333"/>
              </a:solidFill>
              <a:effectLst/>
              <a:latin typeface="Arial" panose="020B0604020202020204" pitchFamily="34" charset="0"/>
            </a:endParaRPr>
          </a:p>
          <a:p>
            <a:endParaRPr lang="en-US" dirty="0"/>
          </a:p>
        </p:txBody>
      </p:sp>
      <p:sp>
        <p:nvSpPr>
          <p:cNvPr id="3" name="Text Placeholder 2">
            <a:extLst>
              <a:ext uri="{FF2B5EF4-FFF2-40B4-BE49-F238E27FC236}">
                <a16:creationId xmlns:a16="http://schemas.microsoft.com/office/drawing/2014/main" id="{7C6A57CC-07AD-A7DC-81F3-EBA63E938328}"/>
              </a:ext>
            </a:extLst>
          </p:cNvPr>
          <p:cNvSpPr>
            <a:spLocks noGrp="1"/>
          </p:cNvSpPr>
          <p:nvPr>
            <p:ph type="body" sz="half" idx="2"/>
          </p:nvPr>
        </p:nvSpPr>
        <p:spPr>
          <a:xfrm>
            <a:off x="214620" y="1654782"/>
            <a:ext cx="4658938" cy="3251201"/>
          </a:xfrm>
        </p:spPr>
        <p:txBody>
          <a:bodyPr/>
          <a:lstStyle/>
          <a:p>
            <a:r>
              <a:rPr lang="en-US" dirty="0">
                <a:hlinkClick r:id="rId2"/>
              </a:rPr>
              <a:t>Link to direct calls </a:t>
            </a:r>
            <a:endParaRPr lang="en-US" dirty="0"/>
          </a:p>
          <a:p>
            <a:endParaRPr lang="en-US" dirty="0"/>
          </a:p>
          <a:p>
            <a:pPr marL="285750" indent="-285750">
              <a:buFont typeface="Arial" panose="020B0604020202020204" pitchFamily="34" charset="0"/>
              <a:buChar char="•"/>
            </a:pPr>
            <a:r>
              <a:rPr lang="en-US" b="0" i="0" dirty="0">
                <a:solidFill>
                  <a:srgbClr val="333333"/>
                </a:solidFill>
                <a:effectLst/>
                <a:latin typeface="Arial" panose="020B0604020202020204" pitchFamily="34" charset="0"/>
              </a:rPr>
              <a:t>Innovation Fund 2023 Net Zero Technologies – Manufacturing – </a:t>
            </a:r>
          </a:p>
          <a:p>
            <a:r>
              <a:rPr lang="en-US" sz="1200" b="0" i="0" dirty="0">
                <a:solidFill>
                  <a:srgbClr val="333333"/>
                </a:solidFill>
                <a:effectLst/>
                <a:latin typeface="Arial" panose="020B0604020202020204" pitchFamily="34" charset="0"/>
              </a:rPr>
              <a:t>This topic supports projects for </a:t>
            </a:r>
            <a:r>
              <a:rPr lang="en-US" sz="1200" dirty="0">
                <a:solidFill>
                  <a:srgbClr val="333333"/>
                </a:solidFill>
                <a:effectLst/>
                <a:latin typeface="Arial" panose="020B0604020202020204" pitchFamily="34" charset="0"/>
              </a:rPr>
              <a:t>manufacturing innovative clean-tech components for hydrogen production/consumption, renewable energy and energy storage. </a:t>
            </a:r>
          </a:p>
          <a:p>
            <a:pPr algn="l"/>
            <a:r>
              <a:rPr lang="en-US" sz="1200" b="0" i="0" dirty="0">
                <a:solidFill>
                  <a:srgbClr val="333333"/>
                </a:solidFill>
                <a:effectLst/>
                <a:latin typeface="Arial" panose="020B0604020202020204" pitchFamily="34" charset="0"/>
              </a:rPr>
              <a:t>Construction and operation of manufacturing facilities to produce specific components for:</a:t>
            </a:r>
          </a:p>
          <a:p>
            <a:pPr algn="l">
              <a:spcBef>
                <a:spcPts val="0"/>
              </a:spcBef>
            </a:pPr>
            <a:r>
              <a:rPr lang="en-US" sz="1200" b="0" i="0" dirty="0">
                <a:solidFill>
                  <a:srgbClr val="333333"/>
                </a:solidFill>
                <a:effectLst/>
                <a:latin typeface="Arial" panose="020B0604020202020204" pitchFamily="34" charset="0"/>
              </a:rPr>
              <a:t>A. </a:t>
            </a:r>
            <a:r>
              <a:rPr lang="en-US" sz="1200" b="1" i="1" dirty="0">
                <a:solidFill>
                  <a:srgbClr val="333333"/>
                </a:solidFill>
                <a:effectLst/>
                <a:latin typeface="Arial" panose="020B0604020202020204" pitchFamily="34" charset="0"/>
              </a:rPr>
              <a:t>renewable energy installations </a:t>
            </a:r>
            <a:r>
              <a:rPr lang="en-US" sz="1200" b="0" i="0" dirty="0">
                <a:solidFill>
                  <a:srgbClr val="333333"/>
                </a:solidFill>
                <a:effectLst/>
                <a:latin typeface="Arial" panose="020B0604020202020204" pitchFamily="34" charset="0"/>
              </a:rPr>
              <a:t>(in photovoltaics, concentrated solar power, on-shore and offshore wind power, ocean energy, geothermal, solar thermal, and others), including their connection to the electricity/heat grid</a:t>
            </a:r>
          </a:p>
          <a:p>
            <a:pPr algn="l">
              <a:spcBef>
                <a:spcPts val="0"/>
              </a:spcBef>
            </a:pPr>
            <a:r>
              <a:rPr lang="en-US" sz="1200" b="0" i="0" dirty="0">
                <a:solidFill>
                  <a:srgbClr val="333333"/>
                </a:solidFill>
                <a:effectLst/>
                <a:latin typeface="Arial" panose="020B0604020202020204" pitchFamily="34" charset="0"/>
              </a:rPr>
              <a:t>B. </a:t>
            </a:r>
            <a:r>
              <a:rPr lang="en-US" sz="1200" b="1" i="1" dirty="0" err="1">
                <a:solidFill>
                  <a:srgbClr val="333333"/>
                </a:solidFill>
                <a:effectLst/>
                <a:latin typeface="Arial" panose="020B0604020202020204" pitchFamily="34" charset="0"/>
              </a:rPr>
              <a:t>electrolysers</a:t>
            </a:r>
            <a:r>
              <a:rPr lang="en-US" sz="1200" b="1" i="1" dirty="0">
                <a:solidFill>
                  <a:srgbClr val="333333"/>
                </a:solidFill>
                <a:effectLst/>
                <a:latin typeface="Arial" panose="020B0604020202020204" pitchFamily="34" charset="0"/>
              </a:rPr>
              <a:t> and fuel cells</a:t>
            </a:r>
          </a:p>
          <a:p>
            <a:pPr algn="l">
              <a:spcBef>
                <a:spcPts val="0"/>
              </a:spcBef>
            </a:pPr>
            <a:r>
              <a:rPr lang="en-US" sz="1200" b="0" i="0" dirty="0">
                <a:solidFill>
                  <a:srgbClr val="333333"/>
                </a:solidFill>
                <a:effectLst/>
                <a:latin typeface="Arial" panose="020B0604020202020204" pitchFamily="34" charset="0"/>
              </a:rPr>
              <a:t>C. </a:t>
            </a:r>
            <a:r>
              <a:rPr lang="en-US" sz="1200" b="1" i="1" dirty="0">
                <a:solidFill>
                  <a:srgbClr val="333333"/>
                </a:solidFill>
                <a:effectLst/>
                <a:latin typeface="Arial" panose="020B0604020202020204" pitchFamily="34" charset="0"/>
              </a:rPr>
              <a:t>energy storage solutions </a:t>
            </a:r>
            <a:r>
              <a:rPr lang="en-US" sz="1200" b="0" i="0" dirty="0">
                <a:solidFill>
                  <a:srgbClr val="333333"/>
                </a:solidFill>
                <a:effectLst/>
                <a:latin typeface="Arial" panose="020B0604020202020204" pitchFamily="34" charset="0"/>
              </a:rPr>
              <a:t>covering both batteries and other storage solutions for stationary and mobile use for intra-day and long duration storage</a:t>
            </a:r>
          </a:p>
          <a:p>
            <a:pPr algn="l">
              <a:spcBef>
                <a:spcPts val="0"/>
              </a:spcBef>
            </a:pPr>
            <a:r>
              <a:rPr lang="en-US" sz="1200" b="0" i="0" dirty="0">
                <a:solidFill>
                  <a:srgbClr val="333333"/>
                </a:solidFill>
                <a:effectLst/>
                <a:latin typeface="Arial" panose="020B0604020202020204" pitchFamily="34" charset="0"/>
              </a:rPr>
              <a:t>D. </a:t>
            </a:r>
            <a:r>
              <a:rPr lang="en-US" sz="1200" b="1" i="1" dirty="0">
                <a:solidFill>
                  <a:srgbClr val="333333"/>
                </a:solidFill>
                <a:effectLst/>
                <a:latin typeface="Arial" panose="020B0604020202020204" pitchFamily="34" charset="0"/>
              </a:rPr>
              <a:t>heat pumps</a:t>
            </a:r>
            <a:r>
              <a:rPr lang="en-US" sz="1200" b="0" i="0" dirty="0">
                <a:solidFill>
                  <a:srgbClr val="333333"/>
                </a:solidFill>
                <a:effectLst/>
                <a:latin typeface="Arial" panose="020B0604020202020204" pitchFamily="34" charset="0"/>
              </a:rPr>
              <a:t>.</a:t>
            </a:r>
          </a:p>
          <a:p>
            <a:pPr algn="l"/>
            <a:r>
              <a:rPr lang="en-US" sz="1200" b="0" i="0" dirty="0">
                <a:solidFill>
                  <a:srgbClr val="333333"/>
                </a:solidFill>
                <a:effectLst/>
                <a:latin typeface="Arial" panose="020B0604020202020204" pitchFamily="34" charset="0"/>
              </a:rPr>
              <a:t>Only projects with a total capital expenditure above EUR 2,5 mil are eligible under this topic.</a:t>
            </a:r>
          </a:p>
          <a:p>
            <a:endParaRPr lang="en-US" dirty="0"/>
          </a:p>
        </p:txBody>
      </p:sp>
      <p:sp>
        <p:nvSpPr>
          <p:cNvPr id="4" name="CuadroTexto 5">
            <a:extLst>
              <a:ext uri="{FF2B5EF4-FFF2-40B4-BE49-F238E27FC236}">
                <a16:creationId xmlns:a16="http://schemas.microsoft.com/office/drawing/2014/main" id="{A40B7D81-414D-C343-7A2A-3958D893BFBE}"/>
              </a:ext>
            </a:extLst>
          </p:cNvPr>
          <p:cNvSpPr txBox="1"/>
          <p:nvPr/>
        </p:nvSpPr>
        <p:spPr>
          <a:xfrm>
            <a:off x="3719744" y="309725"/>
            <a:ext cx="8220722" cy="646331"/>
          </a:xfrm>
          <a:prstGeom prst="rect">
            <a:avLst/>
          </a:prstGeom>
          <a:noFill/>
        </p:spPr>
        <p:txBody>
          <a:bodyPr wrap="square" rtlCol="0">
            <a:spAutoFit/>
          </a:bodyPr>
          <a:lstStyle/>
          <a:p>
            <a:r>
              <a:rPr lang="en-US" sz="3600" b="1" dirty="0">
                <a:solidFill>
                  <a:srgbClr val="2E4F9B"/>
                </a:solidFill>
                <a:latin typeface="Open Sans" panose="020B0606030504020204" pitchFamily="34" charset="0"/>
                <a:ea typeface="Open Sans" panose="020B0606030504020204" pitchFamily="34" charset="0"/>
                <a:cs typeface="Open Sans" panose="020B0606030504020204" pitchFamily="34" charset="0"/>
              </a:rPr>
              <a:t>INNOVATION FUND </a:t>
            </a:r>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DIRECT CALLS</a:t>
            </a:r>
          </a:p>
        </p:txBody>
      </p:sp>
      <p:sp>
        <p:nvSpPr>
          <p:cNvPr id="5" name="Rectangle: Rounded Corners 4">
            <a:extLst>
              <a:ext uri="{FF2B5EF4-FFF2-40B4-BE49-F238E27FC236}">
                <a16:creationId xmlns:a16="http://schemas.microsoft.com/office/drawing/2014/main" id="{EC664C0A-C73B-F321-2DD6-AD4EE8F95119}"/>
              </a:ext>
            </a:extLst>
          </p:cNvPr>
          <p:cNvSpPr/>
          <p:nvPr/>
        </p:nvSpPr>
        <p:spPr>
          <a:xfrm>
            <a:off x="6890994" y="4326903"/>
            <a:ext cx="4656841" cy="1850119"/>
          </a:xfrm>
          <a:prstGeom prst="roundRect">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marL="285750" indent="-285750" algn="ctr">
              <a:buFont typeface="Wingdings" panose="05000000000000000000" pitchFamily="2" charset="2"/>
              <a:buChar char="Ø"/>
            </a:pPr>
            <a:r>
              <a:rPr lang="de-DE" sz="1800" b="1" dirty="0">
                <a:latin typeface="+mn-lt"/>
                <a:cs typeface="Times New Roman" panose="02020603050405020304" pitchFamily="18" charset="0"/>
              </a:rPr>
              <a:t>Open call eg.: </a:t>
            </a:r>
          </a:p>
          <a:p>
            <a:pPr marL="285750" indent="-285750">
              <a:buFont typeface="Arial" panose="020B0604020202020204" pitchFamily="34" charset="0"/>
              <a:buChar char="•"/>
            </a:pPr>
            <a:r>
              <a:rPr lang="de-DE" sz="1800" b="1" dirty="0">
                <a:latin typeface="+mn-lt"/>
                <a:cs typeface="Times New Roman" panose="02020603050405020304" pitchFamily="18" charset="0"/>
              </a:rPr>
              <a:t>Innovation Fund 2023 Net Zero Technologies – General decarbonisation – Small-Scale Projects</a:t>
            </a:r>
          </a:p>
          <a:p>
            <a:r>
              <a:rPr lang="de-DE" sz="1800" b="1" dirty="0">
                <a:latin typeface="+mn-lt"/>
                <a:cs typeface="Times New Roman" panose="02020603050405020304" pitchFamily="18" charset="0"/>
              </a:rPr>
              <a:t>INNOVFUND-2023-NZT-GENERAL-SSP</a:t>
            </a:r>
            <a:endParaRPr lang="en-US" sz="1800" b="1" dirty="0">
              <a:latin typeface="+mn-lt"/>
              <a:cs typeface="Times New Roman" panose="02020603050405020304" pitchFamily="18" charset="0"/>
            </a:endParaRPr>
          </a:p>
        </p:txBody>
      </p:sp>
    </p:spTree>
    <p:extLst>
      <p:ext uri="{BB962C8B-B14F-4D97-AF65-F5344CB8AC3E}">
        <p14:creationId xmlns:p14="http://schemas.microsoft.com/office/powerpoint/2010/main" val="2685166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05D928-1D1D-1298-97C0-14F6DEC666C0}"/>
              </a:ext>
            </a:extLst>
          </p:cNvPr>
          <p:cNvSpPr>
            <a:spLocks noGrp="1"/>
          </p:cNvSpPr>
          <p:nvPr>
            <p:ph idx="1"/>
          </p:nvPr>
        </p:nvSpPr>
        <p:spPr>
          <a:xfrm>
            <a:off x="250468" y="4372252"/>
            <a:ext cx="6938551" cy="4352046"/>
          </a:xfrm>
        </p:spPr>
        <p:txBody>
          <a:bodyPr/>
          <a:lstStyle/>
          <a:p>
            <a:pPr marL="457200" indent="-457200">
              <a:buFont typeface="Arial" panose="020B0604020202020204" pitchFamily="34" charset="0"/>
              <a:buChar char="•"/>
            </a:pPr>
            <a:r>
              <a:rPr lang="en-US" sz="2000" dirty="0"/>
              <a:t>ENTERPRISE EUROPE NETWORK</a:t>
            </a:r>
          </a:p>
          <a:p>
            <a:pPr marL="457200" indent="-457200">
              <a:buFont typeface="Arial" panose="020B0604020202020204" pitchFamily="34" charset="0"/>
              <a:buChar char="•"/>
            </a:pPr>
            <a:r>
              <a:rPr lang="en-US" sz="2000" dirty="0"/>
              <a:t>EUROCLUSTERS </a:t>
            </a:r>
          </a:p>
          <a:p>
            <a:pPr marL="457200" indent="-457200">
              <a:buFont typeface="Arial" panose="020B0604020202020204" pitchFamily="34" charset="0"/>
              <a:buChar char="•"/>
            </a:pPr>
            <a:r>
              <a:rPr lang="en-US" sz="2000" dirty="0"/>
              <a:t>TOURISM boost </a:t>
            </a:r>
          </a:p>
        </p:txBody>
      </p:sp>
      <p:sp>
        <p:nvSpPr>
          <p:cNvPr id="3" name="Text Placeholder 2">
            <a:extLst>
              <a:ext uri="{FF2B5EF4-FFF2-40B4-BE49-F238E27FC236}">
                <a16:creationId xmlns:a16="http://schemas.microsoft.com/office/drawing/2014/main" id="{177E6195-3237-031B-16C3-F31602B8FE11}"/>
              </a:ext>
            </a:extLst>
          </p:cNvPr>
          <p:cNvSpPr>
            <a:spLocks noGrp="1"/>
          </p:cNvSpPr>
          <p:nvPr>
            <p:ph type="body" sz="half" idx="2"/>
          </p:nvPr>
        </p:nvSpPr>
        <p:spPr>
          <a:xfrm>
            <a:off x="398735" y="2652379"/>
            <a:ext cx="3650404" cy="3251201"/>
          </a:xfrm>
        </p:spPr>
        <p:txBody>
          <a:bodyPr/>
          <a:lstStyle/>
          <a:p>
            <a:pPr marL="285750" indent="-285750">
              <a:buFont typeface="Wingdings" panose="05000000000000000000" pitchFamily="2" charset="2"/>
              <a:buChar char="Ø"/>
            </a:pPr>
            <a:r>
              <a:rPr lang="en-US" dirty="0"/>
              <a:t>Usually addressed to SME support entities, facilitators</a:t>
            </a:r>
          </a:p>
          <a:p>
            <a:pPr marL="285750" indent="-285750">
              <a:buFont typeface="Wingdings" panose="05000000000000000000" pitchFamily="2" charset="2"/>
              <a:buChar char="Ø"/>
            </a:pPr>
            <a:r>
              <a:rPr lang="en-US" dirty="0"/>
              <a:t>SMEs &amp; large companies also eligible – but with role of facilitators </a:t>
            </a:r>
          </a:p>
          <a:p>
            <a:pPr marL="285750" indent="-285750">
              <a:buFont typeface="Wingdings" panose="05000000000000000000" pitchFamily="2" charset="2"/>
              <a:buChar char="Ø"/>
            </a:pPr>
            <a:endParaRPr lang="en-US" dirty="0"/>
          </a:p>
        </p:txBody>
      </p:sp>
      <p:sp>
        <p:nvSpPr>
          <p:cNvPr id="4" name="CuadroTexto 5">
            <a:extLst>
              <a:ext uri="{FF2B5EF4-FFF2-40B4-BE49-F238E27FC236}">
                <a16:creationId xmlns:a16="http://schemas.microsoft.com/office/drawing/2014/main" id="{0B8A8A9D-0F04-7FA5-C8A7-85870B105EB7}"/>
              </a:ext>
            </a:extLst>
          </p:cNvPr>
          <p:cNvSpPr txBox="1"/>
          <p:nvPr/>
        </p:nvSpPr>
        <p:spPr>
          <a:xfrm>
            <a:off x="3719744" y="309725"/>
            <a:ext cx="8220722" cy="1200329"/>
          </a:xfrm>
          <a:prstGeom prst="rect">
            <a:avLst/>
          </a:prstGeom>
          <a:noFill/>
        </p:spPr>
        <p:txBody>
          <a:bodyPr wrap="square" rtlCol="0">
            <a:spAutoFit/>
          </a:bodyPr>
          <a:lstStyle/>
          <a:p>
            <a:pPr algn="ctr"/>
            <a:r>
              <a:rPr lang="en-US" sz="3600" b="1" dirty="0">
                <a:solidFill>
                  <a:srgbClr val="2E4F9B"/>
                </a:solidFill>
                <a:latin typeface="Open Sans" panose="020B0606030504020204" pitchFamily="34" charset="0"/>
                <a:ea typeface="Open Sans" panose="020B0606030504020204" pitchFamily="34" charset="0"/>
                <a:cs typeface="Open Sans" panose="020B0606030504020204" pitchFamily="34" charset="0"/>
              </a:rPr>
              <a:t>SINGLE MARKET (SMP) </a:t>
            </a:r>
          </a:p>
          <a:p>
            <a:pPr algn="ctr"/>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DIRECT CALLS</a:t>
            </a:r>
          </a:p>
        </p:txBody>
      </p:sp>
      <p:sp>
        <p:nvSpPr>
          <p:cNvPr id="6" name="TextBox 5">
            <a:extLst>
              <a:ext uri="{FF2B5EF4-FFF2-40B4-BE49-F238E27FC236}">
                <a16:creationId xmlns:a16="http://schemas.microsoft.com/office/drawing/2014/main" id="{76B697A6-5125-068E-5006-1E2BEBC63954}"/>
              </a:ext>
            </a:extLst>
          </p:cNvPr>
          <p:cNvSpPr txBox="1"/>
          <p:nvPr/>
        </p:nvSpPr>
        <p:spPr>
          <a:xfrm>
            <a:off x="4927257" y="1524336"/>
            <a:ext cx="6768020" cy="4247317"/>
          </a:xfrm>
          <a:prstGeom prst="rect">
            <a:avLst/>
          </a:prstGeom>
          <a:noFill/>
        </p:spPr>
        <p:txBody>
          <a:bodyPr wrap="square">
            <a:spAutoFit/>
          </a:bodyPr>
          <a:lstStyle/>
          <a:p>
            <a:pPr algn="l"/>
            <a:r>
              <a:rPr lang="en-US" dirty="0">
                <a:solidFill>
                  <a:srgbClr val="404040"/>
                </a:solidFill>
                <a:effectLst/>
              </a:rPr>
              <a:t>The Single Market </a:t>
            </a:r>
            <a:r>
              <a:rPr lang="en-US" dirty="0" err="1">
                <a:solidFill>
                  <a:srgbClr val="404040"/>
                </a:solidFill>
                <a:effectLst/>
              </a:rPr>
              <a:t>Programme</a:t>
            </a:r>
            <a:r>
              <a:rPr lang="en-US" dirty="0">
                <a:solidFill>
                  <a:srgbClr val="404040"/>
                </a:solidFill>
                <a:effectLst/>
              </a:rPr>
              <a:t> covers the following 6 objectives</a:t>
            </a:r>
            <a:r>
              <a:rPr lang="en-US" dirty="0">
                <a:solidFill>
                  <a:srgbClr val="404040"/>
                </a:solidFill>
              </a:rPr>
              <a:t>:</a:t>
            </a:r>
            <a:endParaRPr lang="en-US" dirty="0">
              <a:solidFill>
                <a:srgbClr val="404040"/>
              </a:solidFill>
              <a:effectLst/>
            </a:endParaRPr>
          </a:p>
          <a:p>
            <a:pPr algn="l">
              <a:buFont typeface="Arial" panose="020B0604020202020204" pitchFamily="34" charset="0"/>
              <a:buChar char="•"/>
            </a:pPr>
            <a:r>
              <a:rPr lang="en-US" u="sng" dirty="0">
                <a:solidFill>
                  <a:srgbClr val="004494"/>
                </a:solidFill>
                <a:effectLst/>
                <a:hlinkClick r:id="rId2"/>
              </a:rPr>
              <a:t>Food safety</a:t>
            </a:r>
            <a:endParaRPr lang="en-US" dirty="0">
              <a:solidFill>
                <a:srgbClr val="404040"/>
              </a:solidFill>
              <a:effectLst/>
            </a:endParaRPr>
          </a:p>
          <a:p>
            <a:pPr algn="l">
              <a:buFont typeface="Arial" panose="020B0604020202020204" pitchFamily="34" charset="0"/>
              <a:buChar char="•"/>
            </a:pPr>
            <a:r>
              <a:rPr lang="en-US" u="sng" dirty="0">
                <a:solidFill>
                  <a:srgbClr val="004494"/>
                </a:solidFill>
                <a:effectLst/>
                <a:hlinkClick r:id="rId3"/>
              </a:rPr>
              <a:t>Consumer protection</a:t>
            </a:r>
            <a:endParaRPr lang="en-US" dirty="0">
              <a:solidFill>
                <a:srgbClr val="404040"/>
              </a:solidFill>
              <a:effectLst/>
            </a:endParaRPr>
          </a:p>
          <a:p>
            <a:pPr algn="l">
              <a:buFont typeface="Arial" panose="020B0604020202020204" pitchFamily="34" charset="0"/>
              <a:buChar char="•"/>
            </a:pPr>
            <a:r>
              <a:rPr lang="en-US" u="sng" dirty="0">
                <a:solidFill>
                  <a:schemeClr val="accent2"/>
                </a:solidFill>
                <a:effectLst/>
                <a:hlinkClick r:id="rId4">
                  <a:extLst>
                    <a:ext uri="{A12FA001-AC4F-418D-AE19-62706E023703}">
                      <ahyp:hlinkClr xmlns:ahyp="http://schemas.microsoft.com/office/drawing/2018/hyperlinkcolor" val="tx"/>
                    </a:ext>
                  </a:extLst>
                </a:hlinkClick>
              </a:rPr>
              <a:t>Support to businesses</a:t>
            </a:r>
            <a:endParaRPr lang="en-US" u="sng" dirty="0">
              <a:solidFill>
                <a:schemeClr val="accent2"/>
              </a:solidFill>
              <a:effectLst/>
            </a:endParaRPr>
          </a:p>
          <a:p>
            <a:pPr lvl="1">
              <a:buFont typeface="Arial" panose="020B0604020202020204" pitchFamily="34" charset="0"/>
              <a:buChar char="•"/>
            </a:pPr>
            <a:r>
              <a:rPr lang="en-US" u="sng" dirty="0">
                <a:solidFill>
                  <a:srgbClr val="002F67"/>
                </a:solidFill>
                <a:effectLst/>
                <a:hlinkClick r:id="rId5"/>
              </a:rPr>
              <a:t>Enterprise Europe Network</a:t>
            </a:r>
            <a:r>
              <a:rPr lang="en-US" dirty="0">
                <a:solidFill>
                  <a:srgbClr val="404040"/>
                </a:solidFill>
                <a:effectLst/>
              </a:rPr>
              <a:t> </a:t>
            </a:r>
          </a:p>
          <a:p>
            <a:pPr lvl="1">
              <a:buFont typeface="Arial" panose="020B0604020202020204" pitchFamily="34" charset="0"/>
              <a:buChar char="•"/>
            </a:pPr>
            <a:r>
              <a:rPr lang="en-US" u="sng" strike="noStrike" dirty="0">
                <a:solidFill>
                  <a:srgbClr val="004494"/>
                </a:solidFill>
                <a:effectLst/>
                <a:hlinkClick r:id="rId6"/>
              </a:rPr>
              <a:t>SME envoy network</a:t>
            </a:r>
            <a:r>
              <a:rPr lang="en-US" dirty="0">
                <a:solidFill>
                  <a:srgbClr val="404040"/>
                </a:solidFill>
                <a:effectLst/>
              </a:rPr>
              <a:t> SME-friendly regulation and policy-making at EU and national level</a:t>
            </a:r>
          </a:p>
          <a:p>
            <a:pPr lvl="1">
              <a:buFont typeface="Arial" panose="020B0604020202020204" pitchFamily="34" charset="0"/>
              <a:buChar char="•"/>
            </a:pPr>
            <a:r>
              <a:rPr lang="en-US" u="sng" strike="noStrike" dirty="0">
                <a:solidFill>
                  <a:srgbClr val="004494"/>
                </a:solidFill>
                <a:effectLst/>
                <a:hlinkClick r:id="rId7"/>
              </a:rPr>
              <a:t>Erasmus for Young Entrepreneurs</a:t>
            </a:r>
            <a:endParaRPr lang="en-US" dirty="0">
              <a:solidFill>
                <a:srgbClr val="404040"/>
              </a:solidFill>
              <a:effectLst/>
            </a:endParaRPr>
          </a:p>
          <a:p>
            <a:pPr lvl="1">
              <a:buFont typeface="Arial" panose="020B0604020202020204" pitchFamily="34" charset="0"/>
              <a:buChar char="•"/>
            </a:pPr>
            <a:r>
              <a:rPr lang="en-US" u="sng" dirty="0">
                <a:solidFill>
                  <a:srgbClr val="004494"/>
                </a:solidFill>
                <a:effectLst/>
                <a:hlinkClick r:id="rId8"/>
              </a:rPr>
              <a:t>Joint cluster initiatives</a:t>
            </a:r>
            <a:r>
              <a:rPr lang="en-US" u="sng" dirty="0">
                <a:solidFill>
                  <a:srgbClr val="404040"/>
                </a:solidFill>
              </a:rPr>
              <a:t>: </a:t>
            </a:r>
            <a:r>
              <a:rPr lang="en-US" u="sng" dirty="0">
                <a:solidFill>
                  <a:schemeClr val="accent2"/>
                </a:solidFill>
              </a:rPr>
              <a:t>EUROCLUSTERS</a:t>
            </a:r>
            <a:r>
              <a:rPr lang="en-US" u="sng" dirty="0">
                <a:solidFill>
                  <a:srgbClr val="404040"/>
                </a:solidFill>
              </a:rPr>
              <a:t>, European Cluster Partnerships, ECCP, Cluster mapping, </a:t>
            </a:r>
            <a:r>
              <a:rPr lang="en-US" u="sng" dirty="0" err="1">
                <a:solidFill>
                  <a:srgbClr val="404040"/>
                </a:solidFill>
              </a:rPr>
              <a:t>ClusterXchange</a:t>
            </a:r>
            <a:r>
              <a:rPr lang="en-US" u="sng" dirty="0">
                <a:solidFill>
                  <a:srgbClr val="404040"/>
                </a:solidFill>
              </a:rPr>
              <a:t>, Advances technologies for industry, S3P Industry Partnerships</a:t>
            </a:r>
            <a:endParaRPr lang="en-US" dirty="0">
              <a:solidFill>
                <a:srgbClr val="404040"/>
              </a:solidFill>
              <a:effectLst/>
            </a:endParaRPr>
          </a:p>
          <a:p>
            <a:pPr lvl="1">
              <a:buFont typeface="Arial" panose="020B0604020202020204" pitchFamily="34" charset="0"/>
              <a:buChar char="•"/>
            </a:pPr>
            <a:r>
              <a:rPr lang="en-US" dirty="0">
                <a:solidFill>
                  <a:srgbClr val="404040"/>
                </a:solidFill>
              </a:rPr>
              <a:t> o</a:t>
            </a:r>
            <a:r>
              <a:rPr lang="en-US" dirty="0">
                <a:solidFill>
                  <a:srgbClr val="404040"/>
                </a:solidFill>
                <a:effectLst/>
              </a:rPr>
              <a:t>ther actions implementing the </a:t>
            </a:r>
            <a:r>
              <a:rPr lang="en-US" u="sng" dirty="0">
                <a:solidFill>
                  <a:srgbClr val="004494"/>
                </a:solidFill>
                <a:effectLst/>
                <a:hlinkClick r:id="rId9"/>
              </a:rPr>
              <a:t>EU SME strategy</a:t>
            </a:r>
            <a:endParaRPr lang="en-US" dirty="0">
              <a:solidFill>
                <a:srgbClr val="404040"/>
              </a:solidFill>
              <a:effectLst/>
            </a:endParaRPr>
          </a:p>
          <a:p>
            <a:pPr algn="l">
              <a:buFont typeface="Arial" panose="020B0604020202020204" pitchFamily="34" charset="0"/>
              <a:buChar char="•"/>
            </a:pPr>
            <a:r>
              <a:rPr lang="en-US" u="sng" dirty="0">
                <a:solidFill>
                  <a:srgbClr val="004494"/>
                </a:solidFill>
                <a:effectLst/>
                <a:hlinkClick r:id="rId10"/>
              </a:rPr>
              <a:t>A more effective single market</a:t>
            </a:r>
            <a:endParaRPr lang="en-US" dirty="0">
              <a:solidFill>
                <a:srgbClr val="404040"/>
              </a:solidFill>
              <a:effectLst/>
            </a:endParaRPr>
          </a:p>
          <a:p>
            <a:pPr algn="l">
              <a:buFont typeface="Arial" panose="020B0604020202020204" pitchFamily="34" charset="0"/>
              <a:buChar char="•"/>
            </a:pPr>
            <a:r>
              <a:rPr lang="en-US" u="sng" dirty="0">
                <a:solidFill>
                  <a:srgbClr val="002F67"/>
                </a:solidFill>
                <a:effectLst/>
                <a:hlinkClick r:id="rId11"/>
              </a:rPr>
              <a:t>Supporting the development of standards and reporting</a:t>
            </a:r>
            <a:endParaRPr lang="en-US" dirty="0">
              <a:solidFill>
                <a:srgbClr val="404040"/>
              </a:solidFill>
              <a:effectLst/>
            </a:endParaRPr>
          </a:p>
          <a:p>
            <a:pPr algn="l">
              <a:buFont typeface="Arial" panose="020B0604020202020204" pitchFamily="34" charset="0"/>
              <a:buChar char="•"/>
            </a:pPr>
            <a:r>
              <a:rPr lang="en-US" u="sng" dirty="0">
                <a:solidFill>
                  <a:srgbClr val="004494"/>
                </a:solidFill>
                <a:effectLst/>
                <a:hlinkClick r:id="rId12"/>
              </a:rPr>
              <a:t>Producing and disseminating high quality European statistics</a:t>
            </a:r>
            <a:endParaRPr lang="en-US" dirty="0">
              <a:solidFill>
                <a:srgbClr val="404040"/>
              </a:solidFill>
              <a:effectLst/>
            </a:endParaRPr>
          </a:p>
        </p:txBody>
      </p:sp>
    </p:spTree>
    <p:extLst>
      <p:ext uri="{BB962C8B-B14F-4D97-AF65-F5344CB8AC3E}">
        <p14:creationId xmlns:p14="http://schemas.microsoft.com/office/powerpoint/2010/main" val="19755151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5">
            <a:extLst>
              <a:ext uri="{FF2B5EF4-FFF2-40B4-BE49-F238E27FC236}">
                <a16:creationId xmlns:a16="http://schemas.microsoft.com/office/drawing/2014/main" id="{C37F7BE9-8617-D93A-9DC4-8C76713E1377}"/>
              </a:ext>
            </a:extLst>
          </p:cNvPr>
          <p:cNvSpPr txBox="1"/>
          <p:nvPr/>
        </p:nvSpPr>
        <p:spPr>
          <a:xfrm flipH="1">
            <a:off x="2700935" y="282381"/>
            <a:ext cx="8973934" cy="1200329"/>
          </a:xfrm>
          <a:prstGeom prst="rect">
            <a:avLst/>
          </a:prstGeom>
          <a:noFill/>
        </p:spPr>
        <p:txBody>
          <a:bodyPr wrap="square" rtlCol="0">
            <a:spAutoFit/>
          </a:bodyPr>
          <a:lstStyle/>
          <a:p>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EURCLUSTERS </a:t>
            </a:r>
            <a:r>
              <a:rPr lang="en-US" sz="2400" dirty="0">
                <a:solidFill>
                  <a:srgbClr val="2E4F9B"/>
                </a:solidFill>
                <a:latin typeface="Open Sans" panose="020B0606030504020204" pitchFamily="34" charset="0"/>
                <a:ea typeface="Open Sans" panose="020B0606030504020204" pitchFamily="34" charset="0"/>
                <a:cs typeface="Open Sans" panose="020B0606030504020204" pitchFamily="34" charset="0"/>
              </a:rPr>
              <a:t>2022-2024</a:t>
            </a:r>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 – Single Market </a:t>
            </a:r>
            <a:r>
              <a:rPr lang="en-US" sz="3600" dirty="0" err="1">
                <a:solidFill>
                  <a:srgbClr val="2E4F9B"/>
                </a:solidFill>
                <a:latin typeface="Open Sans" panose="020B0606030504020204" pitchFamily="34" charset="0"/>
                <a:ea typeface="Open Sans" panose="020B0606030504020204" pitchFamily="34" charset="0"/>
                <a:cs typeface="Open Sans" panose="020B0606030504020204" pitchFamily="34" charset="0"/>
              </a:rPr>
              <a:t>ogram</a:t>
            </a:r>
            <a:endParaRPr lang="en-US" sz="2000" dirty="0">
              <a:solidFill>
                <a:srgbClr val="2E4F9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F3A84E32-50EE-3144-A73E-85F7E75BEBFD}"/>
              </a:ext>
            </a:extLst>
          </p:cNvPr>
          <p:cNvSpPr txBox="1"/>
          <p:nvPr/>
        </p:nvSpPr>
        <p:spPr>
          <a:xfrm>
            <a:off x="9690848" y="1196781"/>
            <a:ext cx="2214282" cy="3046988"/>
          </a:xfrm>
          <a:prstGeom prst="rect">
            <a:avLst/>
          </a:prstGeom>
          <a:noFill/>
        </p:spPr>
        <p:txBody>
          <a:bodyPr wrap="square">
            <a:spAutoFit/>
          </a:bodyPr>
          <a:lstStyle/>
          <a:p>
            <a:r>
              <a:rPr lang="en-US" sz="1600" b="1" i="0" dirty="0">
                <a:solidFill>
                  <a:srgbClr val="000000"/>
                </a:solidFill>
                <a:effectLst/>
                <a:latin typeface="Arial" panose="020B0604020202020204" pitchFamily="34" charset="0"/>
              </a:rPr>
              <a:t>€42 million from the Single Market </a:t>
            </a:r>
            <a:r>
              <a:rPr lang="en-US" sz="1600" b="1" i="0" dirty="0" err="1">
                <a:solidFill>
                  <a:srgbClr val="000000"/>
                </a:solidFill>
                <a:effectLst/>
                <a:latin typeface="Arial" panose="020B0604020202020204" pitchFamily="34" charset="0"/>
              </a:rPr>
              <a:t>Programme</a:t>
            </a:r>
            <a:r>
              <a:rPr lang="en-US" sz="1600" b="0" i="0" dirty="0">
                <a:solidFill>
                  <a:srgbClr val="000000"/>
                </a:solidFill>
                <a:effectLst/>
                <a:latin typeface="Arial" panose="020B0604020202020204" pitchFamily="34" charset="0"/>
              </a:rPr>
              <a:t> have been allocated to this first batch of </a:t>
            </a:r>
            <a:r>
              <a:rPr lang="en-US" sz="1600" b="0" i="0" dirty="0" err="1">
                <a:solidFill>
                  <a:srgbClr val="000000"/>
                </a:solidFill>
                <a:effectLst/>
                <a:latin typeface="Arial" panose="020B0604020202020204" pitchFamily="34" charset="0"/>
              </a:rPr>
              <a:t>Euroclusters</a:t>
            </a:r>
            <a:r>
              <a:rPr lang="en-US" sz="1600" b="0" i="0" dirty="0">
                <a:solidFill>
                  <a:srgbClr val="000000"/>
                </a:solidFill>
                <a:effectLst/>
                <a:latin typeface="Arial" panose="020B0604020202020204" pitchFamily="34" charset="0"/>
              </a:rPr>
              <a:t>, composed of </a:t>
            </a:r>
            <a:r>
              <a:rPr lang="en-US" sz="1600" b="1" i="0" dirty="0">
                <a:solidFill>
                  <a:srgbClr val="000000"/>
                </a:solidFill>
                <a:effectLst/>
                <a:latin typeface="Arial" panose="020B0604020202020204" pitchFamily="34" charset="0"/>
              </a:rPr>
              <a:t>171 partners,</a:t>
            </a:r>
            <a:r>
              <a:rPr lang="en-US" sz="1600" b="0" i="0" dirty="0">
                <a:solidFill>
                  <a:srgbClr val="000000"/>
                </a:solidFill>
                <a:effectLst/>
                <a:latin typeface="Arial" panose="020B0604020202020204" pitchFamily="34" charset="0"/>
              </a:rPr>
              <a:t> covering </a:t>
            </a:r>
            <a:r>
              <a:rPr lang="en-US" sz="1600" b="1" i="0" dirty="0">
                <a:solidFill>
                  <a:srgbClr val="000000"/>
                </a:solidFill>
                <a:effectLst/>
                <a:latin typeface="Arial" panose="020B0604020202020204" pitchFamily="34" charset="0"/>
              </a:rPr>
              <a:t>23 different countries </a:t>
            </a:r>
            <a:r>
              <a:rPr lang="en-US" sz="1600" b="0" i="0" dirty="0">
                <a:solidFill>
                  <a:srgbClr val="000000"/>
                </a:solidFill>
                <a:effectLst/>
                <a:latin typeface="Arial" panose="020B0604020202020204" pitchFamily="34" charset="0"/>
              </a:rPr>
              <a:t>and all </a:t>
            </a:r>
            <a:r>
              <a:rPr lang="en-US" sz="1600" b="1" i="0" dirty="0">
                <a:solidFill>
                  <a:srgbClr val="000000"/>
                </a:solidFill>
                <a:effectLst/>
                <a:latin typeface="Arial" panose="020B0604020202020204" pitchFamily="34" charset="0"/>
              </a:rPr>
              <a:t>14 industrial ecosystems</a:t>
            </a:r>
            <a:r>
              <a:rPr lang="en-US" sz="1600" b="0" i="0" dirty="0">
                <a:solidFill>
                  <a:srgbClr val="000000"/>
                </a:solidFill>
                <a:effectLst/>
                <a:latin typeface="Arial" panose="020B0604020202020204" pitchFamily="34" charset="0"/>
              </a:rPr>
              <a:t>.</a:t>
            </a:r>
            <a:endParaRPr lang="en-US" sz="1600" dirty="0"/>
          </a:p>
        </p:txBody>
      </p:sp>
      <p:pic>
        <p:nvPicPr>
          <p:cNvPr id="6" name="Picture 5">
            <a:extLst>
              <a:ext uri="{FF2B5EF4-FFF2-40B4-BE49-F238E27FC236}">
                <a16:creationId xmlns:a16="http://schemas.microsoft.com/office/drawing/2014/main" id="{A1B4F3FC-9B98-91C4-11AF-D516E7E111CF}"/>
              </a:ext>
            </a:extLst>
          </p:cNvPr>
          <p:cNvPicPr>
            <a:picLocks noChangeAspect="1"/>
          </p:cNvPicPr>
          <p:nvPr/>
        </p:nvPicPr>
        <p:blipFill rotWithShape="1">
          <a:blip r:embed="rId2"/>
          <a:srcRect l="10735" t="7973" r="16324" b="7321"/>
          <a:stretch/>
        </p:blipFill>
        <p:spPr>
          <a:xfrm>
            <a:off x="0" y="1048870"/>
            <a:ext cx="9520518" cy="5809130"/>
          </a:xfrm>
          <a:prstGeom prst="rect">
            <a:avLst/>
          </a:prstGeom>
        </p:spPr>
      </p:pic>
      <p:sp>
        <p:nvSpPr>
          <p:cNvPr id="9" name="TextBox 8">
            <a:extLst>
              <a:ext uri="{FF2B5EF4-FFF2-40B4-BE49-F238E27FC236}">
                <a16:creationId xmlns:a16="http://schemas.microsoft.com/office/drawing/2014/main" id="{1B2B51A5-0499-C3F9-96ED-E06EEEB33598}"/>
              </a:ext>
            </a:extLst>
          </p:cNvPr>
          <p:cNvSpPr txBox="1"/>
          <p:nvPr/>
        </p:nvSpPr>
        <p:spPr>
          <a:xfrm>
            <a:off x="9457765" y="4513516"/>
            <a:ext cx="2734235" cy="1815882"/>
          </a:xfrm>
          <a:prstGeom prst="rect">
            <a:avLst/>
          </a:prstGeom>
          <a:noFill/>
        </p:spPr>
        <p:txBody>
          <a:bodyPr wrap="square">
            <a:spAutoFit/>
          </a:bodyPr>
          <a:lstStyle/>
          <a:p>
            <a:pPr marL="285750" indent="-285750">
              <a:buFont typeface="Wingdings" panose="05000000000000000000" pitchFamily="2" charset="2"/>
              <a:buChar char="Ø"/>
            </a:pPr>
            <a:r>
              <a:rPr lang="en-US" sz="1600" b="1" i="0" dirty="0">
                <a:solidFill>
                  <a:schemeClr val="accent1"/>
                </a:solidFill>
                <a:effectLst/>
                <a:latin typeface="Arial" panose="020B0604020202020204" pitchFamily="34" charset="0"/>
                <a:cs typeface="Arial" panose="020B0604020202020204" pitchFamily="34" charset="0"/>
              </a:rPr>
              <a:t>20 </a:t>
            </a:r>
            <a:r>
              <a:rPr lang="en-US" sz="1600" b="1" i="0" dirty="0" err="1">
                <a:solidFill>
                  <a:schemeClr val="accent1"/>
                </a:solidFill>
                <a:effectLst/>
                <a:latin typeface="Arial" panose="020B0604020202020204" pitchFamily="34" charset="0"/>
                <a:cs typeface="Arial" panose="020B0604020202020204" pitchFamily="34" charset="0"/>
              </a:rPr>
              <a:t>Euroclusters</a:t>
            </a:r>
            <a:r>
              <a:rPr lang="en-US" sz="1600" b="0" i="0" dirty="0">
                <a:solidFill>
                  <a:schemeClr val="accent1"/>
                </a:solidFill>
                <a:effectLst/>
                <a:latin typeface="Arial" panose="020B0604020202020204" pitchFamily="34" charset="0"/>
                <a:cs typeface="Arial" panose="020B0604020202020204" pitchFamily="34" charset="0"/>
              </a:rPr>
              <a:t> </a:t>
            </a:r>
            <a:r>
              <a:rPr lang="en-US" sz="1600" b="0" i="0" dirty="0">
                <a:solidFill>
                  <a:srgbClr val="464646"/>
                </a:solidFill>
                <a:effectLst/>
                <a:latin typeface="Arial" panose="020B0604020202020204" pitchFamily="34" charset="0"/>
                <a:cs typeface="Arial" panose="020B0604020202020204" pitchFamily="34" charset="0"/>
              </a:rPr>
              <a:t>from </a:t>
            </a:r>
            <a:r>
              <a:rPr lang="en-US" sz="1600" b="1" i="0" dirty="0">
                <a:solidFill>
                  <a:srgbClr val="464646"/>
                </a:solidFill>
                <a:effectLst/>
                <a:latin typeface="Arial" panose="020B0604020202020204" pitchFamily="34" charset="0"/>
                <a:cs typeface="Arial" panose="020B0604020202020204" pitchFamily="34" charset="0"/>
              </a:rPr>
              <a:t>specific industrial ecosystems </a:t>
            </a:r>
          </a:p>
          <a:p>
            <a:endParaRPr lang="en-US" sz="1600" b="1" i="0" dirty="0">
              <a:solidFill>
                <a:srgbClr val="464646"/>
              </a:solidFill>
              <a:effectLst/>
              <a:latin typeface="Arial" panose="020B0604020202020204" pitchFamily="34" charset="0"/>
              <a:cs typeface="Arial" panose="020B0604020202020204" pitchFamily="34" charset="0"/>
            </a:endParaRPr>
          </a:p>
          <a:p>
            <a:pPr marL="285750" indent="-285750">
              <a:buFont typeface="Wingdings" panose="05000000000000000000" pitchFamily="2" charset="2"/>
              <a:buChar char="Ø"/>
            </a:pPr>
            <a:r>
              <a:rPr lang="en-US" sz="1600" b="1" i="0" dirty="0">
                <a:solidFill>
                  <a:schemeClr val="accent1"/>
                </a:solidFill>
                <a:effectLst/>
                <a:latin typeface="Arial" panose="020B0604020202020204" pitchFamily="34" charset="0"/>
                <a:cs typeface="Arial" panose="020B0604020202020204" pitchFamily="34" charset="0"/>
              </a:rPr>
              <a:t>10 </a:t>
            </a:r>
            <a:r>
              <a:rPr lang="en-US" sz="1600" b="1" i="0" dirty="0" err="1">
                <a:solidFill>
                  <a:schemeClr val="accent1"/>
                </a:solidFill>
                <a:effectLst/>
                <a:latin typeface="Arial" panose="020B0604020202020204" pitchFamily="34" charset="0"/>
                <a:cs typeface="Arial" panose="020B0604020202020204" pitchFamily="34" charset="0"/>
              </a:rPr>
              <a:t>Euroclusters</a:t>
            </a:r>
            <a:r>
              <a:rPr lang="en-US" sz="1600" b="1" i="0" dirty="0">
                <a:solidFill>
                  <a:schemeClr val="accent1"/>
                </a:solidFill>
                <a:effectLst/>
                <a:latin typeface="Arial" panose="020B0604020202020204" pitchFamily="34" charset="0"/>
                <a:cs typeface="Arial" panose="020B0604020202020204" pitchFamily="34" charset="0"/>
              </a:rPr>
              <a:t> </a:t>
            </a:r>
            <a:r>
              <a:rPr lang="en-US" sz="1600" b="1" i="0" dirty="0">
                <a:solidFill>
                  <a:srgbClr val="464646"/>
                </a:solidFill>
                <a:effectLst/>
                <a:latin typeface="Arial" panose="020B0604020202020204" pitchFamily="34" charset="0"/>
                <a:cs typeface="Arial" panose="020B0604020202020204" pitchFamily="34" charset="0"/>
              </a:rPr>
              <a:t>across several industrial ecosystems.</a:t>
            </a:r>
            <a:endParaRPr lang="en-US" sz="1600" dirty="0">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2C323D2A-00C4-E2A7-B284-D3F4007B81B4}"/>
              </a:ext>
            </a:extLst>
          </p:cNvPr>
          <p:cNvSpPr/>
          <p:nvPr/>
        </p:nvSpPr>
        <p:spPr>
          <a:xfrm>
            <a:off x="7451006" y="6457954"/>
            <a:ext cx="4309354" cy="28238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Next call – to be announced during 2024</a:t>
            </a:r>
          </a:p>
        </p:txBody>
      </p:sp>
    </p:spTree>
    <p:extLst>
      <p:ext uri="{BB962C8B-B14F-4D97-AF65-F5344CB8AC3E}">
        <p14:creationId xmlns:p14="http://schemas.microsoft.com/office/powerpoint/2010/main" val="38584208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a:extLst>
              <a:ext uri="{FF2B5EF4-FFF2-40B4-BE49-F238E27FC236}">
                <a16:creationId xmlns:a16="http://schemas.microsoft.com/office/drawing/2014/main" id="{C4BF6B00-78B3-FB21-3696-8A2F11FE9B2C}"/>
              </a:ext>
            </a:extLst>
          </p:cNvPr>
          <p:cNvSpPr>
            <a:spLocks noGrp="1"/>
          </p:cNvSpPr>
          <p:nvPr>
            <p:ph idx="1"/>
          </p:nvPr>
        </p:nvSpPr>
        <p:spPr>
          <a:xfrm>
            <a:off x="271956" y="2505954"/>
            <a:ext cx="11680387" cy="4352046"/>
          </a:xfrm>
        </p:spPr>
        <p:txBody>
          <a:bodyPr/>
          <a:lstStyle/>
          <a:p>
            <a:r>
              <a:rPr lang="en-US" sz="2000" i="1" u="sng" dirty="0">
                <a:hlinkClick r:id="rId2">
                  <a:extLst>
                    <a:ext uri="{A12FA001-AC4F-418D-AE19-62706E023703}">
                      <ahyp:hlinkClr xmlns:ahyp="http://schemas.microsoft.com/office/drawing/2018/hyperlinkcolor" val="tx"/>
                    </a:ext>
                  </a:extLst>
                </a:hlinkClick>
              </a:rPr>
              <a:t>https://ec.europa.eu/info/funding-tenders/opportunities/portal/screen/opportunities/competitive-calls</a:t>
            </a:r>
            <a:endParaRPr lang="en-US" sz="2000" i="1" u="sng" dirty="0"/>
          </a:p>
          <a:p>
            <a:endParaRPr lang="en-US" sz="2000" i="1" u="sng" dirty="0"/>
          </a:p>
          <a:p>
            <a:r>
              <a:rPr lang="en-US" sz="2000" i="1" u="sng" dirty="0">
                <a:hlinkClick r:id="rId3"/>
              </a:rPr>
              <a:t>F&amp;T Portal – </a:t>
            </a:r>
            <a:r>
              <a:rPr lang="en-US" sz="2000" b="1" i="1" u="sng" dirty="0">
                <a:hlinkClick r:id="rId3"/>
              </a:rPr>
              <a:t>HORIZON EUROPE </a:t>
            </a:r>
            <a:r>
              <a:rPr lang="en-US" sz="2000" i="1" u="sng" dirty="0">
                <a:hlinkClick r:id="rId3"/>
              </a:rPr>
              <a:t>cascade funding calls</a:t>
            </a:r>
          </a:p>
          <a:p>
            <a:r>
              <a:rPr lang="en-US" sz="2000" i="1" u="sng" dirty="0">
                <a:hlinkClick r:id="rId4"/>
              </a:rPr>
              <a:t>F&amp;T Portal – </a:t>
            </a:r>
            <a:r>
              <a:rPr lang="en-US" sz="2000" b="1" i="1" u="sng" dirty="0">
                <a:hlinkClick r:id="rId4"/>
              </a:rPr>
              <a:t>SINGLE MARKET </a:t>
            </a:r>
            <a:r>
              <a:rPr lang="en-US" sz="2000" i="1" u="sng" dirty="0">
                <a:hlinkClick r:id="rId4"/>
              </a:rPr>
              <a:t>cascade funding calls</a:t>
            </a:r>
          </a:p>
          <a:p>
            <a:r>
              <a:rPr lang="en-US" sz="2000" i="1" u="sng" dirty="0">
                <a:hlinkClick r:id="rId5"/>
              </a:rPr>
              <a:t>F&amp;T Portal – </a:t>
            </a:r>
            <a:r>
              <a:rPr lang="en-US" sz="2000" b="1" i="1" u="sng" dirty="0">
                <a:hlinkClick r:id="rId5"/>
              </a:rPr>
              <a:t>DIGITAL EUROPE </a:t>
            </a:r>
            <a:r>
              <a:rPr lang="en-US" sz="2000" i="1" u="sng" dirty="0">
                <a:hlinkClick r:id="rId5"/>
              </a:rPr>
              <a:t>cascade funding calls   </a:t>
            </a:r>
            <a:endParaRPr lang="en-US" sz="2000" i="1" u="sng" dirty="0"/>
          </a:p>
          <a:p>
            <a:r>
              <a:rPr lang="en-US" sz="2000" i="1" u="sng" dirty="0">
                <a:hlinkClick r:id="rId6"/>
              </a:rPr>
              <a:t>F&amp;T Portal – </a:t>
            </a:r>
            <a:r>
              <a:rPr lang="en-US" sz="2000" b="1" i="1" u="sng" dirty="0">
                <a:hlinkClick r:id="rId6"/>
              </a:rPr>
              <a:t>Innovation Fund </a:t>
            </a:r>
            <a:r>
              <a:rPr lang="en-US" sz="2000" i="1" u="sng" dirty="0">
                <a:hlinkClick r:id="rId6"/>
              </a:rPr>
              <a:t>cascade funding calls </a:t>
            </a:r>
            <a:endParaRPr lang="ro-RO" sz="2000" i="1" u="sng" dirty="0"/>
          </a:p>
          <a:p>
            <a:endParaRPr lang="en-US" dirty="0"/>
          </a:p>
          <a:p>
            <a:endParaRPr lang="en-US" dirty="0"/>
          </a:p>
          <a:p>
            <a:endParaRPr lang="en-US" dirty="0"/>
          </a:p>
          <a:p>
            <a:endParaRPr lang="en-US" dirty="0"/>
          </a:p>
          <a:p>
            <a:endParaRPr lang="en-US" dirty="0"/>
          </a:p>
          <a:p>
            <a:endParaRPr lang="en-US" dirty="0"/>
          </a:p>
        </p:txBody>
      </p:sp>
      <p:sp>
        <p:nvSpPr>
          <p:cNvPr id="6" name="CuadroTexto 5">
            <a:extLst>
              <a:ext uri="{FF2B5EF4-FFF2-40B4-BE49-F238E27FC236}">
                <a16:creationId xmlns:a16="http://schemas.microsoft.com/office/drawing/2014/main" id="{69EF1CF0-7AE7-FB17-677C-37568CC63896}"/>
              </a:ext>
            </a:extLst>
          </p:cNvPr>
          <p:cNvSpPr txBox="1"/>
          <p:nvPr/>
        </p:nvSpPr>
        <p:spPr>
          <a:xfrm>
            <a:off x="4296724" y="-262261"/>
            <a:ext cx="7171066" cy="1754326"/>
          </a:xfrm>
          <a:prstGeom prst="rect">
            <a:avLst/>
          </a:prstGeom>
          <a:noFill/>
        </p:spPr>
        <p:txBody>
          <a:bodyPr wrap="square" rtlCol="0">
            <a:spAutoFit/>
          </a:bodyPr>
          <a:lstStyle/>
          <a:p>
            <a:endParaRPr lang="en-US" sz="3600" b="1" dirty="0">
              <a:solidFill>
                <a:srgbClr val="2E4F9B"/>
              </a:solidFill>
              <a:latin typeface="Open Sans" panose="020B0606030504020204" pitchFamily="34" charset="0"/>
              <a:ea typeface="Open Sans" panose="020B0606030504020204" pitchFamily="34" charset="0"/>
              <a:cs typeface="Open Sans" panose="020B0606030504020204" pitchFamily="34" charset="0"/>
            </a:endParaRPr>
          </a:p>
          <a:p>
            <a:pPr algn="ctr"/>
            <a:r>
              <a:rPr lang="en-US" sz="3600" b="1" dirty="0">
                <a:solidFill>
                  <a:srgbClr val="2E4F9B"/>
                </a:solidFill>
                <a:latin typeface="Open Sans" panose="020B0606030504020204" pitchFamily="34" charset="0"/>
                <a:ea typeface="Open Sans" panose="020B0606030504020204" pitchFamily="34" charset="0"/>
                <a:cs typeface="Open Sans" panose="020B0606030504020204" pitchFamily="34" charset="0"/>
              </a:rPr>
              <a:t>CASCADE FUNDING </a:t>
            </a:r>
          </a:p>
          <a:p>
            <a:pPr algn="ctr"/>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CALLS</a:t>
            </a:r>
          </a:p>
        </p:txBody>
      </p:sp>
      <p:sp>
        <p:nvSpPr>
          <p:cNvPr id="4" name="TextBox 3">
            <a:extLst>
              <a:ext uri="{FF2B5EF4-FFF2-40B4-BE49-F238E27FC236}">
                <a16:creationId xmlns:a16="http://schemas.microsoft.com/office/drawing/2014/main" id="{DF544A94-7C27-D9EF-CE4F-E9D7B297E350}"/>
              </a:ext>
            </a:extLst>
          </p:cNvPr>
          <p:cNvSpPr txBox="1"/>
          <p:nvPr/>
        </p:nvSpPr>
        <p:spPr>
          <a:xfrm>
            <a:off x="295121" y="5227435"/>
            <a:ext cx="8962709" cy="1015663"/>
          </a:xfrm>
          <a:prstGeom prst="rect">
            <a:avLst/>
          </a:prstGeom>
          <a:noFill/>
        </p:spPr>
        <p:txBody>
          <a:bodyPr wrap="square">
            <a:spAutoFit/>
          </a:bodyPr>
          <a:lstStyle/>
          <a:p>
            <a:r>
              <a:rPr lang="en-US" sz="2000" b="1" i="1" dirty="0">
                <a:hlinkClick r:id="rId7"/>
              </a:rPr>
              <a:t>European Cluster Collaboration Platform</a:t>
            </a:r>
            <a:r>
              <a:rPr lang="en-US" sz="2000" i="1" dirty="0"/>
              <a:t>: </a:t>
            </a:r>
            <a:r>
              <a:rPr lang="en-US" sz="2000" i="1" dirty="0">
                <a:hlinkClick r:id="rId7"/>
              </a:rPr>
              <a:t>https://clustercollaboration.eu/open-calls</a:t>
            </a:r>
            <a:endParaRPr lang="en-US" sz="2000" i="1" dirty="0"/>
          </a:p>
          <a:p>
            <a:endParaRPr lang="en-US" sz="2000" i="1" dirty="0"/>
          </a:p>
          <a:p>
            <a:endParaRPr lang="en-US" sz="2000" i="1" dirty="0"/>
          </a:p>
        </p:txBody>
      </p:sp>
      <p:sp>
        <p:nvSpPr>
          <p:cNvPr id="10" name="TextBox 9">
            <a:extLst>
              <a:ext uri="{FF2B5EF4-FFF2-40B4-BE49-F238E27FC236}">
                <a16:creationId xmlns:a16="http://schemas.microsoft.com/office/drawing/2014/main" id="{FCC61099-D668-8D03-EBF4-E0ECA7C584D6}"/>
              </a:ext>
            </a:extLst>
          </p:cNvPr>
          <p:cNvSpPr txBox="1"/>
          <p:nvPr/>
        </p:nvSpPr>
        <p:spPr>
          <a:xfrm>
            <a:off x="222265" y="1630565"/>
            <a:ext cx="4074459" cy="523220"/>
          </a:xfrm>
          <a:prstGeom prst="rect">
            <a:avLst/>
          </a:prstGeom>
          <a:noFill/>
        </p:spPr>
        <p:txBody>
          <a:bodyPr wrap="square">
            <a:spAutoFit/>
          </a:bodyPr>
          <a:lstStyle/>
          <a:p>
            <a:r>
              <a:rPr lang="en-US" sz="2800" dirty="0">
                <a:solidFill>
                  <a:srgbClr val="2E4F9B"/>
                </a:solidFill>
                <a:latin typeface="Open Sans" panose="020B0606030504020204" pitchFamily="34" charset="0"/>
                <a:ea typeface="Open Sans" panose="020B0606030504020204" pitchFamily="34" charset="0"/>
                <a:cs typeface="Open Sans" panose="020B0606030504020204" pitchFamily="34" charset="0"/>
              </a:rPr>
              <a:t>MAIN Sources:</a:t>
            </a:r>
            <a:endParaRPr lang="en-US" sz="2800" dirty="0"/>
          </a:p>
        </p:txBody>
      </p:sp>
      <p:sp>
        <p:nvSpPr>
          <p:cNvPr id="2" name="Rectangle: Rounded Corners 1">
            <a:extLst>
              <a:ext uri="{FF2B5EF4-FFF2-40B4-BE49-F238E27FC236}">
                <a16:creationId xmlns:a16="http://schemas.microsoft.com/office/drawing/2014/main" id="{6AD976CC-FD49-6C2C-7CBD-E7EE15F4E021}"/>
              </a:ext>
            </a:extLst>
          </p:cNvPr>
          <p:cNvSpPr/>
          <p:nvPr/>
        </p:nvSpPr>
        <p:spPr>
          <a:xfrm>
            <a:off x="5949762" y="1649583"/>
            <a:ext cx="3864990" cy="698853"/>
          </a:xfrm>
          <a:prstGeom prst="round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r>
              <a:rPr lang="en-US" dirty="0"/>
              <a:t>..most proper for SMEs and startups</a:t>
            </a:r>
          </a:p>
        </p:txBody>
      </p:sp>
    </p:spTree>
    <p:extLst>
      <p:ext uri="{BB962C8B-B14F-4D97-AF65-F5344CB8AC3E}">
        <p14:creationId xmlns:p14="http://schemas.microsoft.com/office/powerpoint/2010/main" val="32335846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543173A-66BC-0666-3593-0CAF210E3770}"/>
              </a:ext>
            </a:extLst>
          </p:cNvPr>
          <p:cNvSpPr txBox="1"/>
          <p:nvPr/>
        </p:nvSpPr>
        <p:spPr>
          <a:xfrm>
            <a:off x="1955260" y="3161489"/>
            <a:ext cx="5282119" cy="369332"/>
          </a:xfrm>
          <a:prstGeom prst="rect">
            <a:avLst/>
          </a:prstGeom>
          <a:noFill/>
        </p:spPr>
        <p:txBody>
          <a:bodyPr wrap="square" rtlCol="0">
            <a:spAutoFit/>
          </a:bodyPr>
          <a:lstStyle/>
          <a:p>
            <a:r>
              <a:rPr lang="en-US" dirty="0"/>
              <a:t>  </a:t>
            </a:r>
          </a:p>
        </p:txBody>
      </p:sp>
      <p:sp>
        <p:nvSpPr>
          <p:cNvPr id="4" name="TextBox 3">
            <a:extLst>
              <a:ext uri="{FF2B5EF4-FFF2-40B4-BE49-F238E27FC236}">
                <a16:creationId xmlns:a16="http://schemas.microsoft.com/office/drawing/2014/main" id="{BEDD8E19-3A04-25F5-0B49-BF91A59EDC28}"/>
              </a:ext>
            </a:extLst>
          </p:cNvPr>
          <p:cNvSpPr txBox="1"/>
          <p:nvPr/>
        </p:nvSpPr>
        <p:spPr>
          <a:xfrm>
            <a:off x="479997" y="5512026"/>
            <a:ext cx="9756743" cy="646331"/>
          </a:xfrm>
          <a:prstGeom prst="rect">
            <a:avLst/>
          </a:prstGeom>
          <a:noFill/>
        </p:spPr>
        <p:txBody>
          <a:bodyPr wrap="square">
            <a:spAutoFit/>
          </a:bodyPr>
          <a:lstStyle/>
          <a:p>
            <a:r>
              <a:rPr lang="en-US" i="1" dirty="0">
                <a:hlinkClick r:id="rId2"/>
              </a:rPr>
              <a:t>https://eismea.ec.europa.eu/programmes/interregional-innovation-investments-i3-instrument_en</a:t>
            </a:r>
            <a:endParaRPr lang="en-US" i="1" dirty="0"/>
          </a:p>
          <a:p>
            <a:endParaRPr lang="en-US" dirty="0"/>
          </a:p>
        </p:txBody>
      </p:sp>
      <p:sp>
        <p:nvSpPr>
          <p:cNvPr id="6" name="TextBox 5">
            <a:extLst>
              <a:ext uri="{FF2B5EF4-FFF2-40B4-BE49-F238E27FC236}">
                <a16:creationId xmlns:a16="http://schemas.microsoft.com/office/drawing/2014/main" id="{F58FADD3-ADD3-FE71-E347-D88C8A4DA90F}"/>
              </a:ext>
            </a:extLst>
          </p:cNvPr>
          <p:cNvSpPr txBox="1"/>
          <p:nvPr/>
        </p:nvSpPr>
        <p:spPr>
          <a:xfrm>
            <a:off x="2498103" y="2812885"/>
            <a:ext cx="6579123" cy="2585323"/>
          </a:xfrm>
          <a:prstGeom prst="rect">
            <a:avLst/>
          </a:prstGeom>
          <a:noFill/>
        </p:spPr>
        <p:txBody>
          <a:bodyPr wrap="square">
            <a:spAutoFit/>
          </a:bodyPr>
          <a:lstStyle/>
          <a:p>
            <a:pPr marL="285750" indent="-285750" algn="l">
              <a:lnSpc>
                <a:spcPct val="200000"/>
              </a:lnSpc>
              <a:buFont typeface="Arial" panose="020B0604020202020204" pitchFamily="34" charset="0"/>
              <a:buChar char="•"/>
            </a:pPr>
            <a:r>
              <a:rPr lang="en-US" b="1" i="0" dirty="0">
                <a:solidFill>
                  <a:srgbClr val="404040"/>
                </a:solidFill>
                <a:effectLst/>
                <a:latin typeface="arial" panose="020B0604020202020204" pitchFamily="34" charset="0"/>
              </a:rPr>
              <a:t>Capacity Building Strand 2b (I3-2023-CAP2b)</a:t>
            </a:r>
          </a:p>
          <a:p>
            <a:pPr marL="285750" indent="-285750">
              <a:lnSpc>
                <a:spcPct val="200000"/>
              </a:lnSpc>
              <a:buFont typeface="Arial" panose="020B0604020202020204" pitchFamily="34" charset="0"/>
              <a:buChar char="•"/>
            </a:pPr>
            <a:r>
              <a:rPr lang="en-US" b="1" i="0" dirty="0">
                <a:solidFill>
                  <a:srgbClr val="404040"/>
                </a:solidFill>
                <a:effectLst/>
                <a:latin typeface="arial" panose="020B0604020202020204" pitchFamily="34" charset="0"/>
              </a:rPr>
              <a:t>Regional Innovation Valleys calls for proposal</a:t>
            </a:r>
          </a:p>
          <a:p>
            <a:pPr lvl="1">
              <a:lnSpc>
                <a:spcPct val="200000"/>
              </a:lnSpc>
              <a:buFont typeface="Arial" panose="020B0604020202020204" pitchFamily="34" charset="0"/>
              <a:buChar char="•"/>
            </a:pPr>
            <a:r>
              <a:rPr lang="en-US" u="sng" dirty="0">
                <a:solidFill>
                  <a:srgbClr val="004494"/>
                </a:solidFill>
                <a:effectLst/>
                <a:hlinkClick r:id="rId3"/>
              </a:rPr>
              <a:t>Interregional Innovation Investments Strand 1 call document</a:t>
            </a:r>
            <a:r>
              <a:rPr lang="en-US" dirty="0">
                <a:solidFill>
                  <a:srgbClr val="404040"/>
                </a:solidFill>
                <a:effectLst/>
              </a:rPr>
              <a:t> </a:t>
            </a:r>
          </a:p>
          <a:p>
            <a:pPr lvl="1">
              <a:lnSpc>
                <a:spcPct val="200000"/>
              </a:lnSpc>
              <a:buFont typeface="Arial" panose="020B0604020202020204" pitchFamily="34" charset="0"/>
              <a:buChar char="•"/>
            </a:pPr>
            <a:r>
              <a:rPr lang="en-US" u="sng" dirty="0">
                <a:solidFill>
                  <a:srgbClr val="002F67"/>
                </a:solidFill>
                <a:effectLst/>
                <a:hlinkClick r:id="rId4"/>
              </a:rPr>
              <a:t>Interregional Innovation Investments Strand 2a call document</a:t>
            </a:r>
            <a:endParaRPr lang="en-US" dirty="0">
              <a:solidFill>
                <a:srgbClr val="404040"/>
              </a:solidFill>
              <a:effectLst/>
            </a:endParaRPr>
          </a:p>
          <a:p>
            <a:pPr marL="285750" indent="-285750" algn="l">
              <a:buFont typeface="Arial" panose="020B0604020202020204" pitchFamily="34" charset="0"/>
              <a:buChar char="•"/>
            </a:pPr>
            <a:endParaRPr lang="en-US" b="1" i="0" dirty="0">
              <a:solidFill>
                <a:srgbClr val="404040"/>
              </a:solidFill>
              <a:effectLst/>
              <a:latin typeface="arial" panose="020B0604020202020204" pitchFamily="34" charset="0"/>
            </a:endParaRPr>
          </a:p>
        </p:txBody>
      </p:sp>
      <p:sp>
        <p:nvSpPr>
          <p:cNvPr id="7" name="TextBox 6">
            <a:extLst>
              <a:ext uri="{FF2B5EF4-FFF2-40B4-BE49-F238E27FC236}">
                <a16:creationId xmlns:a16="http://schemas.microsoft.com/office/drawing/2014/main" id="{CC3C35BE-04F9-D4E0-21B6-8621A7B44F41}"/>
              </a:ext>
            </a:extLst>
          </p:cNvPr>
          <p:cNvSpPr txBox="1"/>
          <p:nvPr/>
        </p:nvSpPr>
        <p:spPr>
          <a:xfrm>
            <a:off x="5787664" y="139182"/>
            <a:ext cx="5320378" cy="1384995"/>
          </a:xfrm>
          <a:prstGeom prst="rect">
            <a:avLst/>
          </a:prstGeom>
          <a:noFill/>
        </p:spPr>
        <p:txBody>
          <a:bodyPr wrap="square" rtlCol="0">
            <a:spAutoFit/>
          </a:bodyPr>
          <a:lstStyle/>
          <a:p>
            <a:r>
              <a:rPr lang="ro-RO" altLang="en-US" sz="4800" b="1" kern="0" dirty="0">
                <a:solidFill>
                  <a:schemeClr val="accent1"/>
                </a:solidFill>
                <a:latin typeface="+mn-lt"/>
              </a:rPr>
              <a:t>I</a:t>
            </a:r>
            <a:r>
              <a:rPr lang="en-US" altLang="en-US" sz="4800" b="1" kern="0" dirty="0">
                <a:solidFill>
                  <a:schemeClr val="accent1"/>
                </a:solidFill>
                <a:latin typeface="+mn-lt"/>
              </a:rPr>
              <a:t>3 </a:t>
            </a:r>
            <a:r>
              <a:rPr lang="en-US" altLang="en-US" sz="4800" b="1" kern="0" dirty="0">
                <a:latin typeface="+mn-lt"/>
              </a:rPr>
              <a:t>– </a:t>
            </a:r>
            <a:r>
              <a:rPr lang="en-US" altLang="en-US" sz="3600" b="1" kern="0" dirty="0"/>
              <a:t>Interregional Innovation Investments</a:t>
            </a:r>
            <a:endParaRPr lang="ro-RO" altLang="en-US" sz="3600" b="1" kern="0" dirty="0">
              <a:latin typeface="+mn-lt"/>
            </a:endParaRPr>
          </a:p>
        </p:txBody>
      </p:sp>
    </p:spTree>
    <p:extLst>
      <p:ext uri="{BB962C8B-B14F-4D97-AF65-F5344CB8AC3E}">
        <p14:creationId xmlns:p14="http://schemas.microsoft.com/office/powerpoint/2010/main" val="13783171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5">
            <a:extLst>
              <a:ext uri="{FF2B5EF4-FFF2-40B4-BE49-F238E27FC236}">
                <a16:creationId xmlns:a16="http://schemas.microsoft.com/office/drawing/2014/main" id="{62C1BDEC-35DC-B1C3-670C-6F43D72E342F}"/>
              </a:ext>
            </a:extLst>
          </p:cNvPr>
          <p:cNvSpPr txBox="1"/>
          <p:nvPr/>
        </p:nvSpPr>
        <p:spPr>
          <a:xfrm flipH="1">
            <a:off x="1389528" y="3114913"/>
            <a:ext cx="4336161" cy="646331"/>
          </a:xfrm>
          <a:prstGeom prst="rect">
            <a:avLst/>
          </a:prstGeom>
          <a:noFill/>
        </p:spPr>
        <p:txBody>
          <a:bodyPr wrap="square" rtlCol="0">
            <a:spAutoFit/>
          </a:bodyPr>
          <a:lstStyle/>
          <a:p>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PARTNER SEARCH </a:t>
            </a:r>
          </a:p>
        </p:txBody>
      </p:sp>
      <p:pic>
        <p:nvPicPr>
          <p:cNvPr id="4" name="Picture 3">
            <a:extLst>
              <a:ext uri="{FF2B5EF4-FFF2-40B4-BE49-F238E27FC236}">
                <a16:creationId xmlns:a16="http://schemas.microsoft.com/office/drawing/2014/main" id="{E2BF4B41-C895-7C42-875E-22777D116C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8944" y="4174164"/>
            <a:ext cx="1773517" cy="1330138"/>
          </a:xfrm>
          <a:prstGeom prst="rect">
            <a:avLst/>
          </a:prstGeom>
        </p:spPr>
      </p:pic>
      <p:sp>
        <p:nvSpPr>
          <p:cNvPr id="6" name="TextBox 5">
            <a:extLst>
              <a:ext uri="{FF2B5EF4-FFF2-40B4-BE49-F238E27FC236}">
                <a16:creationId xmlns:a16="http://schemas.microsoft.com/office/drawing/2014/main" id="{73D2A35F-ACAD-A54B-A2D4-E31999B06D70}"/>
              </a:ext>
            </a:extLst>
          </p:cNvPr>
          <p:cNvSpPr txBox="1"/>
          <p:nvPr/>
        </p:nvSpPr>
        <p:spPr>
          <a:xfrm>
            <a:off x="192509" y="5561978"/>
            <a:ext cx="4927600" cy="646331"/>
          </a:xfrm>
          <a:prstGeom prst="rect">
            <a:avLst/>
          </a:prstGeom>
          <a:noFill/>
        </p:spPr>
        <p:txBody>
          <a:bodyPr wrap="square">
            <a:spAutoFit/>
          </a:bodyPr>
          <a:lstStyle/>
          <a:p>
            <a:r>
              <a:rPr lang="en-US" i="1" dirty="0">
                <a:hlinkClick r:id="rId3"/>
              </a:rPr>
              <a:t>https://een.ec.europa.eu/partnering-opportunities</a:t>
            </a:r>
            <a:endParaRPr lang="en-US" i="1" dirty="0"/>
          </a:p>
          <a:p>
            <a:endParaRPr lang="en-US" dirty="0"/>
          </a:p>
        </p:txBody>
      </p:sp>
      <p:sp>
        <p:nvSpPr>
          <p:cNvPr id="8" name="TextBox 7">
            <a:extLst>
              <a:ext uri="{FF2B5EF4-FFF2-40B4-BE49-F238E27FC236}">
                <a16:creationId xmlns:a16="http://schemas.microsoft.com/office/drawing/2014/main" id="{215C07E3-0FBA-4F3F-E10D-CF1225EC3D1D}"/>
              </a:ext>
            </a:extLst>
          </p:cNvPr>
          <p:cNvSpPr txBox="1"/>
          <p:nvPr/>
        </p:nvSpPr>
        <p:spPr>
          <a:xfrm>
            <a:off x="146424" y="1992868"/>
            <a:ext cx="6096000" cy="646331"/>
          </a:xfrm>
          <a:prstGeom prst="rect">
            <a:avLst/>
          </a:prstGeom>
          <a:noFill/>
        </p:spPr>
        <p:txBody>
          <a:bodyPr wrap="square">
            <a:spAutoFit/>
          </a:bodyPr>
          <a:lstStyle/>
          <a:p>
            <a:r>
              <a:rPr lang="en-US" i="1" dirty="0">
                <a:hlinkClick r:id="rId4"/>
              </a:rPr>
              <a:t>https://mind4machines.eu/open-innovation-platform/</a:t>
            </a:r>
            <a:endParaRPr lang="en-US" i="1" dirty="0"/>
          </a:p>
          <a:p>
            <a:endParaRPr lang="en-US" dirty="0"/>
          </a:p>
        </p:txBody>
      </p:sp>
      <p:sp>
        <p:nvSpPr>
          <p:cNvPr id="10" name="TextBox 9">
            <a:extLst>
              <a:ext uri="{FF2B5EF4-FFF2-40B4-BE49-F238E27FC236}">
                <a16:creationId xmlns:a16="http://schemas.microsoft.com/office/drawing/2014/main" id="{C2E2655E-C02C-536F-B278-A22AF14E40D9}"/>
              </a:ext>
            </a:extLst>
          </p:cNvPr>
          <p:cNvSpPr txBox="1"/>
          <p:nvPr/>
        </p:nvSpPr>
        <p:spPr>
          <a:xfrm>
            <a:off x="5345954" y="5141092"/>
            <a:ext cx="4560047" cy="1200329"/>
          </a:xfrm>
          <a:prstGeom prst="rect">
            <a:avLst/>
          </a:prstGeom>
          <a:noFill/>
        </p:spPr>
        <p:txBody>
          <a:bodyPr wrap="square">
            <a:spAutoFit/>
          </a:bodyPr>
          <a:lstStyle/>
          <a:p>
            <a:r>
              <a:rPr lang="en-US" i="1" dirty="0">
                <a:hlinkClick r:id="rId5"/>
              </a:rPr>
              <a:t>https://ec.europa.eu/info/funding-tenders/opportunities/portal/screen/how-to-participate/partner-search</a:t>
            </a:r>
            <a:endParaRPr lang="en-US" i="1" dirty="0"/>
          </a:p>
          <a:p>
            <a:endParaRPr lang="en-US" dirty="0"/>
          </a:p>
        </p:txBody>
      </p:sp>
      <p:pic>
        <p:nvPicPr>
          <p:cNvPr id="12" name="Picture 11">
            <a:extLst>
              <a:ext uri="{FF2B5EF4-FFF2-40B4-BE49-F238E27FC236}">
                <a16:creationId xmlns:a16="http://schemas.microsoft.com/office/drawing/2014/main" id="{832179FA-61D8-7265-EA0F-4C5CA71CE91E}"/>
              </a:ext>
            </a:extLst>
          </p:cNvPr>
          <p:cNvPicPr>
            <a:picLocks noChangeAspect="1"/>
          </p:cNvPicPr>
          <p:nvPr/>
        </p:nvPicPr>
        <p:blipFill rotWithShape="1">
          <a:blip r:embed="rId6"/>
          <a:srcRect t="12542" r="48799" b="77745"/>
          <a:stretch/>
        </p:blipFill>
        <p:spPr>
          <a:xfrm>
            <a:off x="3663577" y="4174164"/>
            <a:ext cx="6242424" cy="666075"/>
          </a:xfrm>
          <a:prstGeom prst="rect">
            <a:avLst/>
          </a:prstGeom>
        </p:spPr>
      </p:pic>
      <p:sp>
        <p:nvSpPr>
          <p:cNvPr id="14" name="TextBox 13">
            <a:extLst>
              <a:ext uri="{FF2B5EF4-FFF2-40B4-BE49-F238E27FC236}">
                <a16:creationId xmlns:a16="http://schemas.microsoft.com/office/drawing/2014/main" id="{0BB6E8B6-51A0-6DE4-F621-8CA1A85A944B}"/>
              </a:ext>
            </a:extLst>
          </p:cNvPr>
          <p:cNvSpPr txBox="1"/>
          <p:nvPr/>
        </p:nvSpPr>
        <p:spPr>
          <a:xfrm>
            <a:off x="5647766" y="3287652"/>
            <a:ext cx="5154706" cy="646331"/>
          </a:xfrm>
          <a:prstGeom prst="rect">
            <a:avLst/>
          </a:prstGeom>
          <a:noFill/>
        </p:spPr>
        <p:txBody>
          <a:bodyPr wrap="square">
            <a:spAutoFit/>
          </a:bodyPr>
          <a:lstStyle/>
          <a:p>
            <a:r>
              <a:rPr lang="en-US" i="1" dirty="0">
                <a:hlinkClick r:id="rId7"/>
              </a:rPr>
              <a:t>https://webgate.ec.europa.eu/dashboard/hub</a:t>
            </a:r>
            <a:endParaRPr lang="en-US" i="1" dirty="0"/>
          </a:p>
          <a:p>
            <a:endParaRPr lang="en-US" i="1" dirty="0"/>
          </a:p>
        </p:txBody>
      </p:sp>
      <p:pic>
        <p:nvPicPr>
          <p:cNvPr id="16" name="Picture 15">
            <a:extLst>
              <a:ext uri="{FF2B5EF4-FFF2-40B4-BE49-F238E27FC236}">
                <a16:creationId xmlns:a16="http://schemas.microsoft.com/office/drawing/2014/main" id="{C39D44C3-9ADD-C8C7-7FF4-C639A1125CBA}"/>
              </a:ext>
            </a:extLst>
          </p:cNvPr>
          <p:cNvPicPr>
            <a:picLocks noChangeAspect="1"/>
          </p:cNvPicPr>
          <p:nvPr/>
        </p:nvPicPr>
        <p:blipFill rotWithShape="1">
          <a:blip r:embed="rId8"/>
          <a:srcRect l="13163" t="22317" r="11984" b="9020"/>
          <a:stretch/>
        </p:blipFill>
        <p:spPr>
          <a:xfrm>
            <a:off x="5773271" y="-17929"/>
            <a:ext cx="6499992" cy="3265112"/>
          </a:xfrm>
          <a:prstGeom prst="rect">
            <a:avLst/>
          </a:prstGeom>
        </p:spPr>
      </p:pic>
      <p:sp>
        <p:nvSpPr>
          <p:cNvPr id="17" name="Rectangle: Rounded Corners 16">
            <a:extLst>
              <a:ext uri="{FF2B5EF4-FFF2-40B4-BE49-F238E27FC236}">
                <a16:creationId xmlns:a16="http://schemas.microsoft.com/office/drawing/2014/main" id="{F8E57F66-A807-F500-B7CB-FEB5CFF45DE1}"/>
              </a:ext>
            </a:extLst>
          </p:cNvPr>
          <p:cNvSpPr/>
          <p:nvPr/>
        </p:nvSpPr>
        <p:spPr>
          <a:xfrm>
            <a:off x="7117978" y="6064422"/>
            <a:ext cx="4715435" cy="64633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Partner Search chapter after each published open call </a:t>
            </a:r>
          </a:p>
        </p:txBody>
      </p:sp>
    </p:spTree>
    <p:extLst>
      <p:ext uri="{BB962C8B-B14F-4D97-AF65-F5344CB8AC3E}">
        <p14:creationId xmlns:p14="http://schemas.microsoft.com/office/powerpoint/2010/main" val="1906371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082DF-A657-891A-C23C-76FEDCA22F26}"/>
            </a:ext>
          </a:extLst>
        </p:cNvPr>
        <p:cNvGrpSpPr/>
        <p:nvPr/>
      </p:nvGrpSpPr>
      <p:grpSpPr>
        <a:xfrm>
          <a:off x="0" y="0"/>
          <a:ext cx="0" cy="0"/>
          <a:chOff x="0" y="0"/>
          <a:chExt cx="0" cy="0"/>
        </a:xfrm>
      </p:grpSpPr>
      <p:sp>
        <p:nvSpPr>
          <p:cNvPr id="2" name="CuadroTexto 2">
            <a:extLst>
              <a:ext uri="{FF2B5EF4-FFF2-40B4-BE49-F238E27FC236}">
                <a16:creationId xmlns:a16="http://schemas.microsoft.com/office/drawing/2014/main" id="{6560FDA1-358C-9E89-5BA6-EDB7F7C48C30}"/>
              </a:ext>
            </a:extLst>
          </p:cNvPr>
          <p:cNvSpPr txBox="1"/>
          <p:nvPr/>
        </p:nvSpPr>
        <p:spPr>
          <a:xfrm>
            <a:off x="639498" y="2518765"/>
            <a:ext cx="6958505" cy="646331"/>
          </a:xfrm>
          <a:prstGeom prst="rect">
            <a:avLst/>
          </a:prstGeom>
          <a:noFill/>
        </p:spPr>
        <p:txBody>
          <a:bodyPr wrap="square" rtlCol="0">
            <a:spAutoFit/>
          </a:bodyPr>
          <a:lstStyle/>
          <a:p>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Private Investment Strategy</a:t>
            </a:r>
          </a:p>
        </p:txBody>
      </p:sp>
      <p:sp>
        <p:nvSpPr>
          <p:cNvPr id="3" name="TextBox 2">
            <a:extLst>
              <a:ext uri="{FF2B5EF4-FFF2-40B4-BE49-F238E27FC236}">
                <a16:creationId xmlns:a16="http://schemas.microsoft.com/office/drawing/2014/main" id="{6EB9AA9D-E512-2074-4A26-FF042F9D08FC}"/>
              </a:ext>
            </a:extLst>
          </p:cNvPr>
          <p:cNvSpPr txBox="1"/>
          <p:nvPr/>
        </p:nvSpPr>
        <p:spPr>
          <a:xfrm>
            <a:off x="590746" y="3733014"/>
            <a:ext cx="5505254" cy="1384995"/>
          </a:xfrm>
          <a:prstGeom prst="rect">
            <a:avLst/>
          </a:prstGeom>
          <a:noFill/>
        </p:spPr>
        <p:txBody>
          <a:bodyPr wrap="square" rtlCol="0">
            <a:spAutoFit/>
          </a:bodyPr>
          <a:lstStyle/>
          <a:p>
            <a:r>
              <a:rPr lang="en-US" sz="2400" b="1" dirty="0">
                <a:solidFill>
                  <a:schemeClr val="accent1"/>
                </a:solidFill>
              </a:rPr>
              <a:t>WEBINAR</a:t>
            </a:r>
            <a:r>
              <a:rPr lang="en-US" dirty="0"/>
              <a:t> – 1 h – available to the MIND4MACHINES Acceleration </a:t>
            </a:r>
            <a:r>
              <a:rPr lang="en-US" dirty="0" err="1"/>
              <a:t>Programme</a:t>
            </a:r>
            <a:r>
              <a:rPr lang="en-US" dirty="0"/>
              <a:t> intranet website </a:t>
            </a:r>
          </a:p>
          <a:p>
            <a:endParaRPr lang="en-US" dirty="0"/>
          </a:p>
          <a:p>
            <a:r>
              <a:rPr lang="en-US" sz="2400" b="1" dirty="0">
                <a:solidFill>
                  <a:schemeClr val="accent1"/>
                </a:solidFill>
              </a:rPr>
              <a:t>LIST</a:t>
            </a:r>
            <a:r>
              <a:rPr lang="en-US" dirty="0"/>
              <a:t> of upcoming Investors &amp; </a:t>
            </a:r>
            <a:r>
              <a:rPr lang="en-US" dirty="0" err="1"/>
              <a:t>StartUps</a:t>
            </a:r>
            <a:r>
              <a:rPr lang="en-US" dirty="0"/>
              <a:t> Pitching Events </a:t>
            </a:r>
          </a:p>
        </p:txBody>
      </p:sp>
      <p:sp>
        <p:nvSpPr>
          <p:cNvPr id="4" name="Rectangle: Rounded Corners 3">
            <a:extLst>
              <a:ext uri="{FF2B5EF4-FFF2-40B4-BE49-F238E27FC236}">
                <a16:creationId xmlns:a16="http://schemas.microsoft.com/office/drawing/2014/main" id="{1ED41CF8-8134-60CF-471F-C03B2A70D292}"/>
              </a:ext>
            </a:extLst>
          </p:cNvPr>
          <p:cNvSpPr/>
          <p:nvPr/>
        </p:nvSpPr>
        <p:spPr>
          <a:xfrm>
            <a:off x="7183225" y="348792"/>
            <a:ext cx="4930218" cy="5976594"/>
          </a:xfrm>
          <a:prstGeom prst="roundRect">
            <a:avLst/>
          </a:prstGeom>
          <a:solidFill>
            <a:schemeClr val="accent1">
              <a:alpha val="3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a:solidFill>
                  <a:schemeClr val="tx1"/>
                </a:solidFill>
              </a:rPr>
              <a:t>EBAN Congress for Startups TALLINN - </a:t>
            </a:r>
            <a:r>
              <a:rPr lang="en-US" dirty="0">
                <a:hlinkClick r:id="rId2"/>
              </a:rPr>
              <a:t>Startups 2024 | EBAN Congress</a:t>
            </a:r>
            <a:r>
              <a:rPr lang="en-US" dirty="0"/>
              <a:t> </a:t>
            </a:r>
            <a:r>
              <a:rPr lang="en-US" dirty="0">
                <a:solidFill>
                  <a:schemeClr val="tx1"/>
                </a:solidFill>
              </a:rPr>
              <a:t>–  20-22/05/24; 15/04 pitch deadline</a:t>
            </a:r>
          </a:p>
          <a:p>
            <a:pPr marL="285750" indent="-285750">
              <a:buFont typeface="Arial" panose="020B0604020202020204" pitchFamily="34" charset="0"/>
              <a:buChar char="•"/>
            </a:pPr>
            <a:r>
              <a:rPr lang="en-US" dirty="0">
                <a:solidFill>
                  <a:schemeClr val="tx1"/>
                </a:solidFill>
                <a:hlinkClick r:id="rId3"/>
              </a:rPr>
              <a:t>HTVD – </a:t>
            </a:r>
            <a:r>
              <a:rPr lang="en-US" dirty="0" err="1">
                <a:solidFill>
                  <a:schemeClr val="tx1"/>
                </a:solidFill>
                <a:hlinkClick r:id="rId3"/>
              </a:rPr>
              <a:t>Hightech</a:t>
            </a:r>
            <a:r>
              <a:rPr lang="en-US" dirty="0">
                <a:solidFill>
                  <a:schemeClr val="tx1"/>
                </a:solidFill>
                <a:hlinkClick r:id="rId3"/>
              </a:rPr>
              <a:t> Venture Days </a:t>
            </a:r>
            <a:r>
              <a:rPr lang="en-US" dirty="0">
                <a:solidFill>
                  <a:schemeClr val="tx1"/>
                </a:solidFill>
              </a:rPr>
              <a:t>:</a:t>
            </a:r>
          </a:p>
          <a:p>
            <a:pPr marL="742950" lvl="1" indent="-285750">
              <a:buFont typeface="Arial" panose="020B0604020202020204" pitchFamily="34" charset="0"/>
              <a:buChar char="•"/>
            </a:pPr>
            <a:r>
              <a:rPr lang="en-US" dirty="0">
                <a:solidFill>
                  <a:schemeClr val="tx1"/>
                </a:solidFill>
              </a:rPr>
              <a:t>USA Washington DC – 7-8/05/24</a:t>
            </a:r>
          </a:p>
          <a:p>
            <a:pPr marL="742950" lvl="1" indent="-285750">
              <a:buFont typeface="Arial" panose="020B0604020202020204" pitchFamily="34" charset="0"/>
              <a:buChar char="•"/>
            </a:pPr>
            <a:r>
              <a:rPr lang="en-US" dirty="0">
                <a:solidFill>
                  <a:schemeClr val="tx1"/>
                </a:solidFill>
              </a:rPr>
              <a:t>Germany </a:t>
            </a:r>
            <a:r>
              <a:rPr lang="en-US" dirty="0" err="1">
                <a:solidFill>
                  <a:schemeClr val="tx1"/>
                </a:solidFill>
              </a:rPr>
              <a:t>Dresda</a:t>
            </a:r>
            <a:r>
              <a:rPr lang="en-US" dirty="0">
                <a:solidFill>
                  <a:schemeClr val="tx1"/>
                </a:solidFill>
              </a:rPr>
              <a:t> – 8-8/10/24</a:t>
            </a:r>
          </a:p>
          <a:p>
            <a:pPr marL="285750" indent="-285750">
              <a:buFont typeface="Arial" panose="020B0604020202020204" pitchFamily="34" charset="0"/>
              <a:buChar char="•"/>
            </a:pPr>
            <a:r>
              <a:rPr lang="en-US" dirty="0">
                <a:solidFill>
                  <a:schemeClr val="tx1"/>
                </a:solidFill>
                <a:hlinkClick r:id="rId4"/>
              </a:rPr>
              <a:t>MWC Las Vegas </a:t>
            </a:r>
            <a:r>
              <a:rPr lang="en-US" dirty="0">
                <a:solidFill>
                  <a:schemeClr val="tx1"/>
                </a:solidFill>
              </a:rPr>
              <a:t>– 8-10/10/24</a:t>
            </a:r>
          </a:p>
          <a:p>
            <a:pPr marL="285750" indent="-285750">
              <a:buFont typeface="Arial" panose="020B0604020202020204" pitchFamily="34" charset="0"/>
              <a:buChar char="•"/>
            </a:pPr>
            <a:r>
              <a:rPr lang="en-US" dirty="0" err="1">
                <a:solidFill>
                  <a:schemeClr val="tx1"/>
                </a:solidFill>
                <a:hlinkClick r:id="rId5"/>
              </a:rPr>
              <a:t>Techsylvania</a:t>
            </a:r>
            <a:r>
              <a:rPr lang="en-US" dirty="0">
                <a:solidFill>
                  <a:schemeClr val="tx1"/>
                </a:solidFill>
                <a:hlinkClick r:id="rId5"/>
              </a:rPr>
              <a:t> </a:t>
            </a:r>
            <a:r>
              <a:rPr lang="en-US" dirty="0">
                <a:solidFill>
                  <a:schemeClr val="tx1"/>
                </a:solidFill>
              </a:rPr>
              <a:t>(RO - CJ) – 26-67/06/204 </a:t>
            </a:r>
          </a:p>
        </p:txBody>
      </p:sp>
      <p:sp>
        <p:nvSpPr>
          <p:cNvPr id="5" name="Arrow: Right 4">
            <a:extLst>
              <a:ext uri="{FF2B5EF4-FFF2-40B4-BE49-F238E27FC236}">
                <a16:creationId xmlns:a16="http://schemas.microsoft.com/office/drawing/2014/main" id="{054E78BC-5F5B-BEB9-39D8-0DFDBBDCF3A1}"/>
              </a:ext>
            </a:extLst>
          </p:cNvPr>
          <p:cNvSpPr/>
          <p:nvPr/>
        </p:nvSpPr>
        <p:spPr>
          <a:xfrm>
            <a:off x="5938887" y="4722829"/>
            <a:ext cx="1131214" cy="395180"/>
          </a:xfrm>
          <a:prstGeom prst="rightArrow">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55696BB0-5723-E360-3941-499D117A5762}"/>
              </a:ext>
            </a:extLst>
          </p:cNvPr>
          <p:cNvSpPr txBox="1"/>
          <p:nvPr/>
        </p:nvSpPr>
        <p:spPr>
          <a:xfrm>
            <a:off x="590746" y="5270517"/>
            <a:ext cx="7430654" cy="892552"/>
          </a:xfrm>
          <a:prstGeom prst="rect">
            <a:avLst/>
          </a:prstGeom>
          <a:noFill/>
        </p:spPr>
        <p:txBody>
          <a:bodyPr wrap="square">
            <a:spAutoFit/>
          </a:bodyPr>
          <a:lstStyle/>
          <a:p>
            <a:r>
              <a:rPr lang="en-US" sz="2000" b="1" i="1" dirty="0">
                <a:hlinkClick r:id="rId6"/>
              </a:rPr>
              <a:t>F6S Platform</a:t>
            </a:r>
            <a:r>
              <a:rPr lang="en-US" sz="2000" i="1" dirty="0">
                <a:hlinkClick r:id="rId6"/>
              </a:rPr>
              <a:t>: https://www.f6s.com/programs</a:t>
            </a:r>
            <a:endParaRPr lang="en-US" sz="2000" i="1" dirty="0"/>
          </a:p>
          <a:p>
            <a:endParaRPr lang="en-US" sz="3200" i="1" dirty="0"/>
          </a:p>
        </p:txBody>
      </p:sp>
    </p:spTree>
    <p:extLst>
      <p:ext uri="{BB962C8B-B14F-4D97-AF65-F5344CB8AC3E}">
        <p14:creationId xmlns:p14="http://schemas.microsoft.com/office/powerpoint/2010/main" val="13333656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69EF1CF0-7AE7-FB17-677C-37568CC63896}"/>
              </a:ext>
            </a:extLst>
          </p:cNvPr>
          <p:cNvSpPr txBox="1"/>
          <p:nvPr/>
        </p:nvSpPr>
        <p:spPr>
          <a:xfrm>
            <a:off x="2817091" y="369454"/>
            <a:ext cx="8949563" cy="1077218"/>
          </a:xfrm>
          <a:prstGeom prst="rect">
            <a:avLst/>
          </a:prstGeom>
          <a:noFill/>
        </p:spPr>
        <p:txBody>
          <a:bodyPr wrap="square" lIns="91440" tIns="45720" rIns="91440" bIns="45720" rtlCol="0" anchor="t">
            <a:spAutoFit/>
          </a:bodyPr>
          <a:lstStyle/>
          <a:p>
            <a:pPr marL="0" algn="l" rtl="0" eaLnBrk="1" fontAlgn="ctr" latinLnBrk="0" hangingPunct="1">
              <a:spcBef>
                <a:spcPts val="0"/>
              </a:spcBef>
              <a:spcAft>
                <a:spcPts val="0"/>
              </a:spcAft>
            </a:pPr>
            <a:r>
              <a:rPr lang="en-US" dirty="0">
                <a:solidFill>
                  <a:schemeClr val="accent1"/>
                </a:solidFill>
                <a:latin typeface="Open Sans" panose="020B0606030504020204" pitchFamily="34" charset="0"/>
                <a:ea typeface="Open Sans" panose="020B0606030504020204" pitchFamily="34" charset="0"/>
                <a:cs typeface="Open Sans" panose="020B0606030504020204" pitchFamily="34" charset="0"/>
              </a:rPr>
              <a:t>Coaching Session on </a:t>
            </a:r>
            <a:r>
              <a:rPr lang="de-DE" b="0" i="0" u="none" strike="noStrike" kern="12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Public Funding, Private Investment </a:t>
            </a:r>
            <a:r>
              <a:rPr lang="de-DE" b="0" i="0" u="none" strike="noStrike" kern="1200" dirty="0" err="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Strategy</a:t>
            </a:r>
            <a:r>
              <a:rPr lang="de-DE" b="0" i="0" u="none" strike="noStrike" kern="12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 </a:t>
            </a:r>
            <a:br>
              <a:rPr lang="de-DE" b="0" i="0" u="none" strike="noStrike" kern="12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br>
            <a:r>
              <a:rPr lang="de-DE" dirty="0">
                <a:solidFill>
                  <a:schemeClr val="accent1"/>
                </a:solidFill>
                <a:latin typeface="Open Sans" panose="020B0606030504020204" pitchFamily="34" charset="0"/>
                <a:ea typeface="Open Sans" panose="020B0606030504020204" pitchFamily="34" charset="0"/>
                <a:cs typeface="Open Sans" panose="020B0606030504020204" pitchFamily="34" charset="0"/>
              </a:rPr>
              <a:t>and t</a:t>
            </a:r>
            <a:r>
              <a:rPr lang="de-DE" b="0" i="0" u="none" strike="noStrike" kern="12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he </a:t>
            </a:r>
            <a:r>
              <a:rPr lang="de-DE" b="0" i="0" u="none" strike="noStrike" kern="1200" dirty="0" err="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necessary</a:t>
            </a:r>
            <a:r>
              <a:rPr lang="de-DE" b="0" i="0" u="none" strike="noStrike" kern="12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 </a:t>
            </a:r>
            <a:r>
              <a:rPr lang="de-DE" b="0" i="0" u="none" strike="noStrike" kern="1200" dirty="0" err="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steps</a:t>
            </a:r>
            <a:r>
              <a:rPr lang="de-DE" b="0" i="0" u="none" strike="noStrike" kern="12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 </a:t>
            </a:r>
            <a:r>
              <a:rPr lang="de-DE" b="0" i="0" u="none" strike="noStrike" kern="1200" dirty="0" err="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to</a:t>
            </a:r>
            <a:r>
              <a:rPr lang="de-DE" b="0" i="0" u="none" strike="noStrike" kern="12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 </a:t>
            </a:r>
            <a:r>
              <a:rPr lang="de-DE" b="0" i="0" u="none" strike="noStrike" kern="1200" dirty="0" err="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access</a:t>
            </a:r>
            <a:r>
              <a:rPr lang="de-DE" b="0" i="0" u="none" strike="noStrike" kern="1200"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 European </a:t>
            </a:r>
            <a:r>
              <a:rPr lang="de-DE" b="0" i="0" u="none" strike="noStrike" kern="1200" dirty="0" err="1">
                <a:solidFill>
                  <a:schemeClr val="accent1"/>
                </a:solidFill>
                <a:effectLst/>
                <a:latin typeface="Open Sans" panose="020B0606030504020204" pitchFamily="34" charset="0"/>
                <a:ea typeface="Open Sans" panose="020B0606030504020204" pitchFamily="34" charset="0"/>
                <a:cs typeface="Open Sans" panose="020B0606030504020204" pitchFamily="34" charset="0"/>
              </a:rPr>
              <a:t>funds</a:t>
            </a:r>
            <a:endParaRPr lang="de-DE" b="0" i="0" u="none" strike="noStrike" dirty="0">
              <a:solidFill>
                <a:schemeClr val="accent1"/>
              </a:solidFill>
              <a:effectLst/>
              <a:latin typeface="Open Sans" panose="020B0606030504020204" pitchFamily="34" charset="0"/>
              <a:ea typeface="Open Sans" panose="020B0606030504020204" pitchFamily="34" charset="0"/>
              <a:cs typeface="Open Sans" panose="020B0606030504020204" pitchFamily="34" charset="0"/>
            </a:endParaRPr>
          </a:p>
          <a:p>
            <a:endParaRPr lang="en-US" sz="2800" dirty="0">
              <a:solidFill>
                <a:srgbClr val="2E4F9B"/>
              </a:solidFill>
              <a:latin typeface="Open Sans" panose="020B0606030504020204" pitchFamily="34" charset="0"/>
              <a:ea typeface="Open Sans" panose="020B0606030504020204" pitchFamily="34" charset="0"/>
              <a:cs typeface="Open Sans" panose="020B0606030504020204" pitchFamily="34" charset="0"/>
            </a:endParaRPr>
          </a:p>
        </p:txBody>
      </p:sp>
      <p:sp>
        <p:nvSpPr>
          <p:cNvPr id="7" name="Textfeld 6">
            <a:extLst>
              <a:ext uri="{FF2B5EF4-FFF2-40B4-BE49-F238E27FC236}">
                <a16:creationId xmlns:a16="http://schemas.microsoft.com/office/drawing/2014/main" id="{2DEB5B96-48DC-468B-542E-969D2042D365}"/>
              </a:ext>
            </a:extLst>
          </p:cNvPr>
          <p:cNvSpPr txBox="1"/>
          <p:nvPr/>
        </p:nvSpPr>
        <p:spPr>
          <a:xfrm>
            <a:off x="10273553" y="122"/>
            <a:ext cx="1918447" cy="369332"/>
          </a:xfrm>
          <a:prstGeom prst="rect">
            <a:avLst/>
          </a:prstGeom>
          <a:noFill/>
        </p:spPr>
        <p:txBody>
          <a:bodyPr wrap="square" rtlCol="0">
            <a:spAutoFit/>
          </a:bodyPr>
          <a:lstStyle/>
          <a:p>
            <a:r>
              <a:rPr lang="de-DE" dirty="0">
                <a:solidFill>
                  <a:srgbClr val="808080"/>
                </a:solidFill>
              </a:rPr>
              <a:t>Infos on Coaching </a:t>
            </a:r>
          </a:p>
        </p:txBody>
      </p:sp>
      <p:graphicFrame>
        <p:nvGraphicFramePr>
          <p:cNvPr id="16" name="Diagramm 15">
            <a:extLst>
              <a:ext uri="{FF2B5EF4-FFF2-40B4-BE49-F238E27FC236}">
                <a16:creationId xmlns:a16="http://schemas.microsoft.com/office/drawing/2014/main" id="{8027F22C-C33F-DAAA-8A70-59B27221BC4A}"/>
              </a:ext>
            </a:extLst>
          </p:cNvPr>
          <p:cNvGraphicFramePr/>
          <p:nvPr>
            <p:extLst>
              <p:ext uri="{D42A27DB-BD31-4B8C-83A1-F6EECF244321}">
                <p14:modId xmlns:p14="http://schemas.microsoft.com/office/powerpoint/2010/main" val="586169753"/>
              </p:ext>
            </p:extLst>
          </p:nvPr>
        </p:nvGraphicFramePr>
        <p:xfrm>
          <a:off x="1473709" y="1202808"/>
          <a:ext cx="10292945" cy="50001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Rechteck 16">
            <a:extLst>
              <a:ext uri="{FF2B5EF4-FFF2-40B4-BE49-F238E27FC236}">
                <a16:creationId xmlns:a16="http://schemas.microsoft.com/office/drawing/2014/main" id="{765B15BB-407E-7F6F-CD45-32E2622ACD6D}"/>
              </a:ext>
            </a:extLst>
          </p:cNvPr>
          <p:cNvSpPr/>
          <p:nvPr/>
        </p:nvSpPr>
        <p:spPr>
          <a:xfrm>
            <a:off x="760187" y="1644195"/>
            <a:ext cx="713522" cy="26031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de-DE" sz="1200" dirty="0"/>
              <a:t>Mentors</a:t>
            </a:r>
          </a:p>
        </p:txBody>
      </p:sp>
      <p:sp>
        <p:nvSpPr>
          <p:cNvPr id="18" name="Rechteck 17">
            <a:extLst>
              <a:ext uri="{FF2B5EF4-FFF2-40B4-BE49-F238E27FC236}">
                <a16:creationId xmlns:a16="http://schemas.microsoft.com/office/drawing/2014/main" id="{916003CC-6344-9D49-A0DD-20527CB8F2A2}"/>
              </a:ext>
            </a:extLst>
          </p:cNvPr>
          <p:cNvSpPr/>
          <p:nvPr/>
        </p:nvSpPr>
        <p:spPr>
          <a:xfrm>
            <a:off x="760187" y="2043523"/>
            <a:ext cx="713522" cy="35382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M4M-Team</a:t>
            </a:r>
          </a:p>
        </p:txBody>
      </p:sp>
      <p:sp>
        <p:nvSpPr>
          <p:cNvPr id="19" name="Rechteck 18">
            <a:extLst>
              <a:ext uri="{FF2B5EF4-FFF2-40B4-BE49-F238E27FC236}">
                <a16:creationId xmlns:a16="http://schemas.microsoft.com/office/drawing/2014/main" id="{4014BBCD-14D6-0A9D-D19D-70282E46D5B0}"/>
              </a:ext>
            </a:extLst>
          </p:cNvPr>
          <p:cNvSpPr/>
          <p:nvPr/>
        </p:nvSpPr>
        <p:spPr>
          <a:xfrm>
            <a:off x="760187" y="1320033"/>
            <a:ext cx="713522" cy="26031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200" dirty="0"/>
              <a:t>Winner</a:t>
            </a:r>
          </a:p>
        </p:txBody>
      </p:sp>
      <p:sp>
        <p:nvSpPr>
          <p:cNvPr id="20" name="Rechteck 19">
            <a:extLst>
              <a:ext uri="{FF2B5EF4-FFF2-40B4-BE49-F238E27FC236}">
                <a16:creationId xmlns:a16="http://schemas.microsoft.com/office/drawing/2014/main" id="{3E378D9D-0CC8-0BA3-8567-A9F115D26BE1}"/>
              </a:ext>
            </a:extLst>
          </p:cNvPr>
          <p:cNvSpPr/>
          <p:nvPr/>
        </p:nvSpPr>
        <p:spPr>
          <a:xfrm>
            <a:off x="760187" y="3121811"/>
            <a:ext cx="713522" cy="26031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200" dirty="0"/>
              <a:t>Winner</a:t>
            </a:r>
          </a:p>
        </p:txBody>
      </p:sp>
      <p:sp>
        <p:nvSpPr>
          <p:cNvPr id="21" name="Rechteck 20">
            <a:extLst>
              <a:ext uri="{FF2B5EF4-FFF2-40B4-BE49-F238E27FC236}">
                <a16:creationId xmlns:a16="http://schemas.microsoft.com/office/drawing/2014/main" id="{ED783C2A-7346-9499-2DA3-9E5C7494EA46}"/>
              </a:ext>
            </a:extLst>
          </p:cNvPr>
          <p:cNvSpPr/>
          <p:nvPr/>
        </p:nvSpPr>
        <p:spPr>
          <a:xfrm>
            <a:off x="760188" y="3520358"/>
            <a:ext cx="713522" cy="26031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de-DE" sz="1200" dirty="0"/>
              <a:t>Coach</a:t>
            </a:r>
          </a:p>
        </p:txBody>
      </p:sp>
      <p:sp>
        <p:nvSpPr>
          <p:cNvPr id="22" name="Rechteck 21">
            <a:extLst>
              <a:ext uri="{FF2B5EF4-FFF2-40B4-BE49-F238E27FC236}">
                <a16:creationId xmlns:a16="http://schemas.microsoft.com/office/drawing/2014/main" id="{7B604184-E22A-A2D7-A92D-CC50AB8C7A60}"/>
              </a:ext>
            </a:extLst>
          </p:cNvPr>
          <p:cNvSpPr/>
          <p:nvPr/>
        </p:nvSpPr>
        <p:spPr>
          <a:xfrm>
            <a:off x="760187" y="4939712"/>
            <a:ext cx="713522" cy="26031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200" dirty="0"/>
              <a:t>Winner</a:t>
            </a:r>
          </a:p>
        </p:txBody>
      </p:sp>
    </p:spTree>
    <p:extLst>
      <p:ext uri="{BB962C8B-B14F-4D97-AF65-F5344CB8AC3E}">
        <p14:creationId xmlns:p14="http://schemas.microsoft.com/office/powerpoint/2010/main" val="1399485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ítulo 1">
            <a:extLst>
              <a:ext uri="{FF2B5EF4-FFF2-40B4-BE49-F238E27FC236}">
                <a16:creationId xmlns:a16="http://schemas.microsoft.com/office/drawing/2014/main" id="{CF23ABA5-DB5B-3EBA-467B-211FC70A48AF}"/>
              </a:ext>
            </a:extLst>
          </p:cNvPr>
          <p:cNvSpPr txBox="1">
            <a:spLocks/>
          </p:cNvSpPr>
          <p:nvPr/>
        </p:nvSpPr>
        <p:spPr>
          <a:xfrm>
            <a:off x="-690" y="2284932"/>
            <a:ext cx="7225553" cy="11440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6000" kern="1200">
                <a:solidFill>
                  <a:srgbClr val="284998"/>
                </a:solidFill>
                <a:latin typeface="Open Sans" panose="020B0606030504020204" pitchFamily="34" charset="0"/>
                <a:ea typeface="Open Sans" panose="020B0606030504020204" pitchFamily="34" charset="0"/>
                <a:cs typeface="Open Sans" panose="020B0606030504020204" pitchFamily="34" charset="0"/>
              </a:defRPr>
            </a:lvl1pPr>
          </a:lstStyle>
          <a:p>
            <a:r>
              <a:rPr lang="en-US" sz="2000" b="1" dirty="0">
                <a:latin typeface="Open Sans"/>
                <a:ea typeface="Open Sans"/>
                <a:cs typeface="Open Sans"/>
              </a:rPr>
              <a:t>What questions, uncertainties or issues have arisen </a:t>
            </a:r>
            <a:br>
              <a:rPr lang="en-US" sz="2000" b="1" dirty="0"/>
            </a:br>
            <a:r>
              <a:rPr lang="en-US" sz="2000" b="1" dirty="0">
                <a:latin typeface="Open Sans"/>
                <a:ea typeface="Open Sans"/>
                <a:cs typeface="Open Sans"/>
              </a:rPr>
              <a:t>in relation to Public Funding &amp; Investment Strategy?</a:t>
            </a:r>
          </a:p>
        </p:txBody>
      </p:sp>
      <p:sp>
        <p:nvSpPr>
          <p:cNvPr id="8" name="Textfeld 7">
            <a:extLst>
              <a:ext uri="{FF2B5EF4-FFF2-40B4-BE49-F238E27FC236}">
                <a16:creationId xmlns:a16="http://schemas.microsoft.com/office/drawing/2014/main" id="{0A8998A3-85D6-6EC8-AEF5-89B3ED6021CA}"/>
              </a:ext>
            </a:extLst>
          </p:cNvPr>
          <p:cNvSpPr txBox="1"/>
          <p:nvPr/>
        </p:nvSpPr>
        <p:spPr>
          <a:xfrm>
            <a:off x="3172992" y="3689549"/>
            <a:ext cx="3541059" cy="338554"/>
          </a:xfrm>
          <a:prstGeom prst="rect">
            <a:avLst/>
          </a:prstGeom>
          <a:noFill/>
        </p:spPr>
        <p:txBody>
          <a:bodyPr wrap="square" rtlCol="0">
            <a:spAutoFit/>
          </a:bodyPr>
          <a:lstStyle/>
          <a:p>
            <a:r>
              <a:rPr lang="de-DE" sz="1600" dirty="0">
                <a:solidFill>
                  <a:srgbClr val="808080"/>
                </a:solidFill>
                <a:latin typeface="Open Sans" panose="020B0606030504020204" pitchFamily="34" charset="0"/>
                <a:ea typeface="Open Sans" panose="020B0606030504020204" pitchFamily="34" charset="0"/>
                <a:cs typeface="Open Sans" panose="020B0606030504020204" pitchFamily="34" charset="0"/>
              </a:rPr>
              <a:t>Topics of the recorded webinars</a:t>
            </a:r>
          </a:p>
        </p:txBody>
      </p:sp>
      <p:pic>
        <p:nvPicPr>
          <p:cNvPr id="9" name="Picture 2">
            <a:extLst>
              <a:ext uri="{FF2B5EF4-FFF2-40B4-BE49-F238E27FC236}">
                <a16:creationId xmlns:a16="http://schemas.microsoft.com/office/drawing/2014/main" id="{43B81C5C-AC5D-B7DE-81C6-7445AECC2C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4988" y="369454"/>
            <a:ext cx="2052918" cy="2052918"/>
          </a:xfrm>
          <a:prstGeom prst="rect">
            <a:avLst/>
          </a:prstGeom>
          <a:noFill/>
          <a:extLst>
            <a:ext uri="{909E8E84-426E-40DD-AFC4-6F175D3DCCD1}">
              <a14:hiddenFill xmlns:a14="http://schemas.microsoft.com/office/drawing/2010/main">
                <a:solidFill>
                  <a:srgbClr val="FFFFFF"/>
                </a:solidFill>
              </a14:hiddenFill>
            </a:ext>
          </a:extLst>
        </p:spPr>
      </p:pic>
      <p:sp>
        <p:nvSpPr>
          <p:cNvPr id="13" name="Textfeld 12">
            <a:extLst>
              <a:ext uri="{FF2B5EF4-FFF2-40B4-BE49-F238E27FC236}">
                <a16:creationId xmlns:a16="http://schemas.microsoft.com/office/drawing/2014/main" id="{A69E37A2-1882-8564-027D-B3EC5FE617A3}"/>
              </a:ext>
            </a:extLst>
          </p:cNvPr>
          <p:cNvSpPr txBox="1"/>
          <p:nvPr/>
        </p:nvSpPr>
        <p:spPr>
          <a:xfrm>
            <a:off x="9654988" y="122"/>
            <a:ext cx="2537012" cy="369332"/>
          </a:xfrm>
          <a:prstGeom prst="rect">
            <a:avLst/>
          </a:prstGeom>
          <a:noFill/>
        </p:spPr>
        <p:txBody>
          <a:bodyPr wrap="square" rtlCol="0">
            <a:spAutoFit/>
          </a:bodyPr>
          <a:lstStyle/>
          <a:p>
            <a:r>
              <a:rPr lang="de-DE" dirty="0">
                <a:solidFill>
                  <a:srgbClr val="808080"/>
                </a:solidFill>
              </a:rPr>
              <a:t>Impuls and Q&amp;A</a:t>
            </a:r>
          </a:p>
        </p:txBody>
      </p:sp>
      <p:pic>
        <p:nvPicPr>
          <p:cNvPr id="5" name="Grafik 4">
            <a:extLst>
              <a:ext uri="{FF2B5EF4-FFF2-40B4-BE49-F238E27FC236}">
                <a16:creationId xmlns:a16="http://schemas.microsoft.com/office/drawing/2014/main" id="{383BE1A2-BEDF-77E4-52EA-6D8533FE9E65}"/>
              </a:ext>
            </a:extLst>
          </p:cNvPr>
          <p:cNvPicPr>
            <a:picLocks noChangeAspect="1"/>
          </p:cNvPicPr>
          <p:nvPr/>
        </p:nvPicPr>
        <p:blipFill>
          <a:blip r:embed="rId3"/>
          <a:stretch>
            <a:fillRect/>
          </a:stretch>
        </p:blipFill>
        <p:spPr>
          <a:xfrm>
            <a:off x="2610372" y="4028103"/>
            <a:ext cx="4666297" cy="1552605"/>
          </a:xfrm>
          <a:prstGeom prst="rect">
            <a:avLst/>
          </a:prstGeom>
        </p:spPr>
      </p:pic>
    </p:spTree>
    <p:extLst>
      <p:ext uri="{BB962C8B-B14F-4D97-AF65-F5344CB8AC3E}">
        <p14:creationId xmlns:p14="http://schemas.microsoft.com/office/powerpoint/2010/main" val="3554489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8A0F0E9B-2D3C-818E-F740-ABEC1AC6D499}"/>
              </a:ext>
            </a:extLst>
          </p:cNvPr>
          <p:cNvSpPr txBox="1"/>
          <p:nvPr/>
        </p:nvSpPr>
        <p:spPr>
          <a:xfrm>
            <a:off x="334747" y="1708956"/>
            <a:ext cx="3311117" cy="584775"/>
          </a:xfrm>
          <a:prstGeom prst="rect">
            <a:avLst/>
          </a:prstGeom>
          <a:noFill/>
        </p:spPr>
        <p:txBody>
          <a:bodyPr wrap="square" rtlCol="0">
            <a:spAutoFit/>
          </a:bodyPr>
          <a:lstStyle/>
          <a:p>
            <a:r>
              <a:rPr lang="en-US" sz="3200" b="1" dirty="0">
                <a:solidFill>
                  <a:srgbClr val="2E4F9B"/>
                </a:solidFill>
                <a:latin typeface="Open Sans" panose="020B0606030504020204" pitchFamily="34" charset="0"/>
                <a:ea typeface="Open Sans" panose="020B0606030504020204" pitchFamily="34" charset="0"/>
                <a:cs typeface="Open Sans" panose="020B0606030504020204" pitchFamily="34" charset="0"/>
              </a:rPr>
              <a:t>Public Funding </a:t>
            </a:r>
          </a:p>
        </p:txBody>
      </p:sp>
      <p:sp>
        <p:nvSpPr>
          <p:cNvPr id="4" name="CuadroTexto 2">
            <a:extLst>
              <a:ext uri="{FF2B5EF4-FFF2-40B4-BE49-F238E27FC236}">
                <a16:creationId xmlns:a16="http://schemas.microsoft.com/office/drawing/2014/main" id="{98AA99D8-7CDD-7EB2-2432-A3E304E5E22C}"/>
              </a:ext>
            </a:extLst>
          </p:cNvPr>
          <p:cNvSpPr txBox="1"/>
          <p:nvPr/>
        </p:nvSpPr>
        <p:spPr>
          <a:xfrm>
            <a:off x="6314435" y="1671753"/>
            <a:ext cx="6958505" cy="584775"/>
          </a:xfrm>
          <a:prstGeom prst="rect">
            <a:avLst/>
          </a:prstGeom>
          <a:noFill/>
        </p:spPr>
        <p:txBody>
          <a:bodyPr wrap="square" rtlCol="0">
            <a:spAutoFit/>
          </a:bodyPr>
          <a:lstStyle/>
          <a:p>
            <a:r>
              <a:rPr lang="en-US" sz="3200" b="1" dirty="0">
                <a:solidFill>
                  <a:srgbClr val="2E4F9B"/>
                </a:solidFill>
                <a:latin typeface="Open Sans" panose="020B0606030504020204" pitchFamily="34" charset="0"/>
                <a:ea typeface="Open Sans" panose="020B0606030504020204" pitchFamily="34" charset="0"/>
                <a:cs typeface="Open Sans" panose="020B0606030504020204" pitchFamily="34" charset="0"/>
              </a:rPr>
              <a:t>Private Investment Strategy</a:t>
            </a:r>
          </a:p>
        </p:txBody>
      </p:sp>
      <p:sp>
        <p:nvSpPr>
          <p:cNvPr id="5" name="CuadroTexto 2">
            <a:extLst>
              <a:ext uri="{FF2B5EF4-FFF2-40B4-BE49-F238E27FC236}">
                <a16:creationId xmlns:a16="http://schemas.microsoft.com/office/drawing/2014/main" id="{37294E3F-6EC0-7F5A-FDC7-749025EAB104}"/>
              </a:ext>
            </a:extLst>
          </p:cNvPr>
          <p:cNvSpPr txBox="1"/>
          <p:nvPr/>
        </p:nvSpPr>
        <p:spPr>
          <a:xfrm>
            <a:off x="3854039" y="350601"/>
            <a:ext cx="6958505" cy="646331"/>
          </a:xfrm>
          <a:prstGeom prst="rect">
            <a:avLst/>
          </a:prstGeom>
          <a:noFill/>
        </p:spPr>
        <p:txBody>
          <a:bodyPr wrap="square" rtlCol="0">
            <a:spAutoFit/>
          </a:bodyPr>
          <a:lstStyle/>
          <a:p>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Coaching Sessions slots</a:t>
            </a:r>
          </a:p>
        </p:txBody>
      </p:sp>
      <p:sp>
        <p:nvSpPr>
          <p:cNvPr id="6" name="Rectangle: Rounded Corners 5">
            <a:extLst>
              <a:ext uri="{FF2B5EF4-FFF2-40B4-BE49-F238E27FC236}">
                <a16:creationId xmlns:a16="http://schemas.microsoft.com/office/drawing/2014/main" id="{9CDBEB67-8810-9390-BF91-7A272B04FC00}"/>
              </a:ext>
            </a:extLst>
          </p:cNvPr>
          <p:cNvSpPr/>
          <p:nvPr/>
        </p:nvSpPr>
        <p:spPr>
          <a:xfrm>
            <a:off x="3645864" y="2495589"/>
            <a:ext cx="3026004" cy="323590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t>          </a:t>
            </a:r>
            <a:r>
              <a:rPr lang="en-US" b="1" dirty="0"/>
              <a:t>10:00-11:00 CET</a:t>
            </a:r>
          </a:p>
          <a:p>
            <a:endParaRPr lang="en-US" dirty="0"/>
          </a:p>
          <a:p>
            <a:pPr algn="ctr"/>
            <a:r>
              <a:rPr lang="en-US" dirty="0"/>
              <a:t>Monday, 18.03</a:t>
            </a:r>
          </a:p>
          <a:p>
            <a:pPr algn="ctr"/>
            <a:r>
              <a:rPr lang="en-US" dirty="0"/>
              <a:t>Wednesday, 20.03</a:t>
            </a:r>
          </a:p>
          <a:p>
            <a:pPr algn="ctr"/>
            <a:r>
              <a:rPr lang="en-US" dirty="0"/>
              <a:t>Friday, 22.03</a:t>
            </a:r>
          </a:p>
          <a:p>
            <a:pPr algn="ctr"/>
            <a:endParaRPr lang="en-US" dirty="0"/>
          </a:p>
          <a:p>
            <a:pPr algn="ctr"/>
            <a:r>
              <a:rPr lang="en-US" dirty="0"/>
              <a:t>Monday, 25.03</a:t>
            </a:r>
          </a:p>
          <a:p>
            <a:pPr algn="ctr"/>
            <a:r>
              <a:rPr lang="en-US" dirty="0"/>
              <a:t>Wednesday, 27.03</a:t>
            </a:r>
          </a:p>
        </p:txBody>
      </p:sp>
      <p:sp>
        <p:nvSpPr>
          <p:cNvPr id="8" name="Arrow: Curved Right 7">
            <a:extLst>
              <a:ext uri="{FF2B5EF4-FFF2-40B4-BE49-F238E27FC236}">
                <a16:creationId xmlns:a16="http://schemas.microsoft.com/office/drawing/2014/main" id="{66124851-A2A2-086D-CFB5-3A2C237E0686}"/>
              </a:ext>
            </a:extLst>
          </p:cNvPr>
          <p:cNvSpPr/>
          <p:nvPr/>
        </p:nvSpPr>
        <p:spPr>
          <a:xfrm>
            <a:off x="584462" y="2413262"/>
            <a:ext cx="2394408" cy="2469823"/>
          </a:xfrm>
          <a:prstGeom prst="curv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Arrow: Curved Left 8">
            <a:extLst>
              <a:ext uri="{FF2B5EF4-FFF2-40B4-BE49-F238E27FC236}">
                <a16:creationId xmlns:a16="http://schemas.microsoft.com/office/drawing/2014/main" id="{398E7E95-1A11-4B03-544F-323C7236B136}"/>
              </a:ext>
            </a:extLst>
          </p:cNvPr>
          <p:cNvSpPr/>
          <p:nvPr/>
        </p:nvSpPr>
        <p:spPr>
          <a:xfrm>
            <a:off x="7512400" y="2413262"/>
            <a:ext cx="1706251" cy="2444056"/>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9689508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prechblase: rechteckig mit abgerundeten Ecken 17">
            <a:extLst>
              <a:ext uri="{FF2B5EF4-FFF2-40B4-BE49-F238E27FC236}">
                <a16:creationId xmlns:a16="http://schemas.microsoft.com/office/drawing/2014/main" id="{936D116E-28B5-013C-0B23-158D14D24A35}"/>
              </a:ext>
            </a:extLst>
          </p:cNvPr>
          <p:cNvSpPr/>
          <p:nvPr/>
        </p:nvSpPr>
        <p:spPr>
          <a:xfrm>
            <a:off x="5925671" y="259975"/>
            <a:ext cx="5650359" cy="2814918"/>
          </a:xfrm>
          <a:prstGeom prst="wedgeRoundRectCallout">
            <a:avLst>
              <a:gd name="adj1" fmla="val 555"/>
              <a:gd name="adj2" fmla="val 57404"/>
              <a:gd name="adj3" fmla="val 16667"/>
            </a:avLst>
          </a:prstGeom>
          <a:solidFill>
            <a:srgbClr val="28499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CuadroTexto 2">
            <a:extLst>
              <a:ext uri="{FF2B5EF4-FFF2-40B4-BE49-F238E27FC236}">
                <a16:creationId xmlns:a16="http://schemas.microsoft.com/office/drawing/2014/main" id="{066D750C-5F41-2ADD-3BCF-C657A4C218E8}"/>
              </a:ext>
            </a:extLst>
          </p:cNvPr>
          <p:cNvSpPr txBox="1"/>
          <p:nvPr/>
        </p:nvSpPr>
        <p:spPr>
          <a:xfrm>
            <a:off x="424873" y="1533236"/>
            <a:ext cx="1725152" cy="646331"/>
          </a:xfrm>
          <a:prstGeom prst="rect">
            <a:avLst/>
          </a:prstGeom>
          <a:noFill/>
        </p:spPr>
        <p:txBody>
          <a:bodyPr wrap="none" rtlCol="0">
            <a:spAutoFit/>
          </a:bodyPr>
          <a:lstStyle/>
          <a:p>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Thanks</a:t>
            </a:r>
          </a:p>
        </p:txBody>
      </p:sp>
      <p:sp>
        <p:nvSpPr>
          <p:cNvPr id="13" name="CuadroTexto 12">
            <a:extLst>
              <a:ext uri="{FF2B5EF4-FFF2-40B4-BE49-F238E27FC236}">
                <a16:creationId xmlns:a16="http://schemas.microsoft.com/office/drawing/2014/main" id="{76571A9D-957E-F458-E818-E6AF02D43EE8}"/>
              </a:ext>
            </a:extLst>
          </p:cNvPr>
          <p:cNvSpPr txBox="1"/>
          <p:nvPr/>
        </p:nvSpPr>
        <p:spPr>
          <a:xfrm>
            <a:off x="645435" y="5293971"/>
            <a:ext cx="6096000" cy="646331"/>
          </a:xfrm>
          <a:prstGeom prst="rect">
            <a:avLst/>
          </a:prstGeom>
          <a:noFill/>
        </p:spPr>
        <p:txBody>
          <a:bodyPr wrap="square">
            <a:spAutoFit/>
          </a:bodyPr>
          <a:lstStyle/>
          <a:p>
            <a:r>
              <a:rPr lang="en-US" dirty="0">
                <a:hlinkClick r:id="rId2"/>
              </a:rPr>
              <a:t>https://mind4machines.eu/accelerator-program/</a:t>
            </a:r>
            <a:endParaRPr lang="en-US" dirty="0"/>
          </a:p>
          <a:p>
            <a:endParaRPr lang="en-US" dirty="0"/>
          </a:p>
        </p:txBody>
      </p:sp>
      <p:sp>
        <p:nvSpPr>
          <p:cNvPr id="14" name="CuadroTexto 13">
            <a:extLst>
              <a:ext uri="{FF2B5EF4-FFF2-40B4-BE49-F238E27FC236}">
                <a16:creationId xmlns:a16="http://schemas.microsoft.com/office/drawing/2014/main" id="{8DC4E6EA-1819-2BB9-CF6B-36A5BAE99608}"/>
              </a:ext>
            </a:extLst>
          </p:cNvPr>
          <p:cNvSpPr txBox="1"/>
          <p:nvPr/>
        </p:nvSpPr>
        <p:spPr>
          <a:xfrm>
            <a:off x="645435" y="4794300"/>
            <a:ext cx="4720267" cy="553998"/>
          </a:xfrm>
          <a:prstGeom prst="rect">
            <a:avLst/>
          </a:prstGeom>
          <a:noFill/>
        </p:spPr>
        <p:txBody>
          <a:bodyPr wrap="none" rtlCol="0">
            <a:spAutoFit/>
          </a:bodyPr>
          <a:lstStyle/>
          <a:p>
            <a:r>
              <a:rPr lang="en-US" dirty="0"/>
              <a:t>Further Information on the Accelerator Services:</a:t>
            </a:r>
          </a:p>
          <a:p>
            <a:r>
              <a:rPr lang="en-US" sz="1200" dirty="0">
                <a:solidFill>
                  <a:srgbClr val="808080"/>
                </a:solidFill>
              </a:rPr>
              <a:t>Available for Beneficiaries and IRL-Applicants</a:t>
            </a:r>
          </a:p>
        </p:txBody>
      </p:sp>
      <p:sp>
        <p:nvSpPr>
          <p:cNvPr id="15" name="CuadroTexto 14">
            <a:extLst>
              <a:ext uri="{FF2B5EF4-FFF2-40B4-BE49-F238E27FC236}">
                <a16:creationId xmlns:a16="http://schemas.microsoft.com/office/drawing/2014/main" id="{F1E7B9BB-3FF4-CD2A-3168-EE1A9CCAA885}"/>
              </a:ext>
            </a:extLst>
          </p:cNvPr>
          <p:cNvSpPr txBox="1"/>
          <p:nvPr/>
        </p:nvSpPr>
        <p:spPr>
          <a:xfrm>
            <a:off x="645435" y="3297969"/>
            <a:ext cx="3589444" cy="1107996"/>
          </a:xfrm>
          <a:prstGeom prst="rect">
            <a:avLst/>
          </a:prstGeom>
          <a:noFill/>
        </p:spPr>
        <p:txBody>
          <a:bodyPr wrap="none" rtlCol="0">
            <a:spAutoFit/>
          </a:bodyPr>
          <a:lstStyle/>
          <a:p>
            <a:r>
              <a:rPr lang="de-DE" sz="1600" b="1" i="0" u="none" strike="noStrike" baseline="0" dirty="0">
                <a:solidFill>
                  <a:srgbClr val="37B39B"/>
                </a:solidFill>
                <a:latin typeface="Calibri" panose="020F0502020204030204" pitchFamily="34" charset="0"/>
              </a:rPr>
              <a:t>Expert for Public Funding</a:t>
            </a:r>
          </a:p>
          <a:p>
            <a:r>
              <a:rPr lang="de-DE" sz="1600" dirty="0">
                <a:latin typeface="Calibri" panose="020F0502020204030204" pitchFamily="34" charset="0"/>
              </a:rPr>
              <a:t>Ioana Dragos</a:t>
            </a:r>
          </a:p>
          <a:p>
            <a:r>
              <a:rPr lang="de-DE" sz="1600" dirty="0">
                <a:latin typeface="Calibri" panose="020F0502020204030204" pitchFamily="34" charset="0"/>
              </a:rPr>
              <a:t>LinkedIn: </a:t>
            </a:r>
            <a:r>
              <a:rPr lang="de-DE" sz="1600" dirty="0">
                <a:latin typeface="Calibri" panose="020F0502020204030204" pitchFamily="34" charset="0"/>
                <a:hlinkClick r:id="rId3"/>
              </a:rPr>
              <a:t>https://twitter.com/ioanaadrnv</a:t>
            </a:r>
            <a:endParaRPr lang="de-DE" sz="1600" dirty="0">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p:txBody>
      </p:sp>
      <p:sp>
        <p:nvSpPr>
          <p:cNvPr id="12" name="Textfeld 11">
            <a:extLst>
              <a:ext uri="{FF2B5EF4-FFF2-40B4-BE49-F238E27FC236}">
                <a16:creationId xmlns:a16="http://schemas.microsoft.com/office/drawing/2014/main" id="{C4CDF986-F968-035D-3803-F40E7A740F64}"/>
              </a:ext>
            </a:extLst>
          </p:cNvPr>
          <p:cNvSpPr txBox="1"/>
          <p:nvPr/>
        </p:nvSpPr>
        <p:spPr>
          <a:xfrm>
            <a:off x="8361616" y="1067270"/>
            <a:ext cx="3113348" cy="1200329"/>
          </a:xfrm>
          <a:prstGeom prst="rect">
            <a:avLst/>
          </a:prstGeom>
          <a:noFill/>
        </p:spPr>
        <p:txBody>
          <a:bodyPr wrap="square">
            <a:spAutoFit/>
          </a:bodyPr>
          <a:lstStyle/>
          <a:p>
            <a:r>
              <a:rPr lang="de-DE" b="1" dirty="0">
                <a:solidFill>
                  <a:schemeClr val="bg1"/>
                </a:solidFill>
              </a:rPr>
              <a:t>We appreciate your feedback!</a:t>
            </a:r>
            <a:endParaRPr lang="de-DE" b="1" dirty="0">
              <a:solidFill>
                <a:schemeClr val="bg1"/>
              </a:solidFill>
              <a:hlinkClick r:id="rId4">
                <a:extLst>
                  <a:ext uri="{A12FA001-AC4F-418D-AE19-62706E023703}">
                    <ahyp:hlinkClr xmlns:ahyp="http://schemas.microsoft.com/office/drawing/2018/hyperlinkcolor" val="tx"/>
                  </a:ext>
                </a:extLst>
              </a:hlinkClick>
            </a:endParaRPr>
          </a:p>
          <a:p>
            <a:r>
              <a:rPr lang="de-DE" dirty="0">
                <a:solidFill>
                  <a:schemeClr val="bg1"/>
                </a:solidFill>
                <a:hlinkClick r:id="rId4">
                  <a:extLst>
                    <a:ext uri="{A12FA001-AC4F-418D-AE19-62706E023703}">
                      <ahyp:hlinkClr xmlns:ahyp="http://schemas.microsoft.com/office/drawing/2018/hyperlinkcolor" val="tx"/>
                    </a:ext>
                  </a:extLst>
                </a:hlinkClick>
              </a:rPr>
              <a:t>https://forms.office.com/e/Q7AVjJQkCq</a:t>
            </a:r>
            <a:endParaRPr lang="de-DE" dirty="0">
              <a:solidFill>
                <a:schemeClr val="bg1"/>
              </a:solidFill>
            </a:endParaRPr>
          </a:p>
          <a:p>
            <a:endParaRPr lang="de-DE" dirty="0"/>
          </a:p>
        </p:txBody>
      </p:sp>
      <p:pic>
        <p:nvPicPr>
          <p:cNvPr id="17" name="Grafik 16">
            <a:extLst>
              <a:ext uri="{FF2B5EF4-FFF2-40B4-BE49-F238E27FC236}">
                <a16:creationId xmlns:a16="http://schemas.microsoft.com/office/drawing/2014/main" id="{FD57C84E-5E58-BFDB-1A5A-A01C15A46A90}"/>
              </a:ext>
            </a:extLst>
          </p:cNvPr>
          <p:cNvPicPr>
            <a:picLocks noChangeAspect="1"/>
          </p:cNvPicPr>
          <p:nvPr/>
        </p:nvPicPr>
        <p:blipFill>
          <a:blip r:embed="rId5"/>
          <a:stretch>
            <a:fillRect/>
          </a:stretch>
        </p:blipFill>
        <p:spPr>
          <a:xfrm>
            <a:off x="6152712" y="676502"/>
            <a:ext cx="1981864" cy="1981864"/>
          </a:xfrm>
          <a:prstGeom prst="rect">
            <a:avLst/>
          </a:prstGeom>
        </p:spPr>
      </p:pic>
      <p:pic>
        <p:nvPicPr>
          <p:cNvPr id="21" name="Picture 2">
            <a:extLst>
              <a:ext uri="{FF2B5EF4-FFF2-40B4-BE49-F238E27FC236}">
                <a16:creationId xmlns:a16="http://schemas.microsoft.com/office/drawing/2014/main" id="{30EDFCE6-A8B7-B979-E6AE-B86D184B5D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94254" y="1630702"/>
            <a:ext cx="1438835" cy="1438835"/>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4">
            <a:extLst>
              <a:ext uri="{FF2B5EF4-FFF2-40B4-BE49-F238E27FC236}">
                <a16:creationId xmlns:a16="http://schemas.microsoft.com/office/drawing/2014/main" id="{AFF348A1-4FEB-0E81-F4AB-F76FBE57F0E5}"/>
              </a:ext>
            </a:extLst>
          </p:cNvPr>
          <p:cNvSpPr txBox="1"/>
          <p:nvPr/>
        </p:nvSpPr>
        <p:spPr>
          <a:xfrm>
            <a:off x="4394446" y="3297969"/>
            <a:ext cx="4693977" cy="1354217"/>
          </a:xfrm>
          <a:prstGeom prst="rect">
            <a:avLst/>
          </a:prstGeom>
          <a:noFill/>
        </p:spPr>
        <p:txBody>
          <a:bodyPr wrap="none" rtlCol="0">
            <a:spAutoFit/>
          </a:bodyPr>
          <a:lstStyle/>
          <a:p>
            <a:r>
              <a:rPr lang="de-DE" sz="1600" b="1" i="0" u="none" strike="noStrike" baseline="0" dirty="0">
                <a:solidFill>
                  <a:srgbClr val="37B39B"/>
                </a:solidFill>
                <a:latin typeface="Calibri" panose="020F0502020204030204" pitchFamily="34" charset="0"/>
              </a:rPr>
              <a:t>Expert for P</a:t>
            </a:r>
            <a:r>
              <a:rPr lang="de-DE" sz="1600" b="1" dirty="0">
                <a:solidFill>
                  <a:srgbClr val="37B39B"/>
                </a:solidFill>
                <a:latin typeface="Calibri" panose="020F0502020204030204" pitchFamily="34" charset="0"/>
              </a:rPr>
              <a:t>rivate </a:t>
            </a:r>
            <a:r>
              <a:rPr lang="de-DE" sz="1600" b="1" i="0" u="none" strike="noStrike" baseline="0" dirty="0">
                <a:solidFill>
                  <a:srgbClr val="37B39B"/>
                </a:solidFill>
                <a:latin typeface="Calibri" panose="020F0502020204030204" pitchFamily="34" charset="0"/>
              </a:rPr>
              <a:t>Funding</a:t>
            </a:r>
          </a:p>
          <a:p>
            <a:r>
              <a:rPr lang="de-DE" sz="1600" dirty="0">
                <a:latin typeface="Calibri" panose="020F0502020204030204" pitchFamily="34" charset="0"/>
              </a:rPr>
              <a:t>Cristian Dascalu</a:t>
            </a:r>
          </a:p>
          <a:p>
            <a:r>
              <a:rPr lang="de-DE" sz="1600" dirty="0">
                <a:latin typeface="Calibri" panose="020F0502020204030204" pitchFamily="34" charset="0"/>
              </a:rPr>
              <a:t>LinkedIn: </a:t>
            </a:r>
            <a:r>
              <a:rPr lang="de-DE" sz="1600" dirty="0">
                <a:latin typeface="Calibri" panose="020F0502020204030204" pitchFamily="34" charset="0"/>
                <a:hlinkClick r:id="rId7"/>
              </a:rPr>
              <a:t>https://www.linkedin.com/in/cristiandascalu</a:t>
            </a:r>
            <a:endParaRPr lang="de-DE" sz="1600" dirty="0">
              <a:latin typeface="Calibri" panose="020F0502020204030204" pitchFamily="34" charset="0"/>
            </a:endParaRPr>
          </a:p>
          <a:p>
            <a:endParaRPr lang="de-DE" sz="1600" dirty="0">
              <a:latin typeface="Calibri" panose="020F0502020204030204" pitchFamily="34" charset="0"/>
            </a:endParaRPr>
          </a:p>
          <a:p>
            <a:endParaRPr lang="de-DE" sz="1800" b="0" i="0" u="none" strike="noStrike" baseline="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822504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2">
            <a:extLst>
              <a:ext uri="{FF2B5EF4-FFF2-40B4-BE49-F238E27FC236}">
                <a16:creationId xmlns:a16="http://schemas.microsoft.com/office/drawing/2014/main" id="{9A60084C-9E3B-1C92-50F6-7727F6249ACD}"/>
              </a:ext>
            </a:extLst>
          </p:cNvPr>
          <p:cNvSpPr txBox="1"/>
          <p:nvPr/>
        </p:nvSpPr>
        <p:spPr>
          <a:xfrm>
            <a:off x="639499" y="2518765"/>
            <a:ext cx="5269074" cy="646331"/>
          </a:xfrm>
          <a:prstGeom prst="rect">
            <a:avLst/>
          </a:prstGeom>
          <a:noFill/>
        </p:spPr>
        <p:txBody>
          <a:bodyPr wrap="square" rtlCol="0">
            <a:spAutoFit/>
          </a:bodyPr>
          <a:lstStyle/>
          <a:p>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Public Funding </a:t>
            </a:r>
          </a:p>
        </p:txBody>
      </p:sp>
      <p:sp>
        <p:nvSpPr>
          <p:cNvPr id="3" name="TextBox 2">
            <a:extLst>
              <a:ext uri="{FF2B5EF4-FFF2-40B4-BE49-F238E27FC236}">
                <a16:creationId xmlns:a16="http://schemas.microsoft.com/office/drawing/2014/main" id="{8E8CA244-37BA-E77C-3A61-A796D2F50221}"/>
              </a:ext>
            </a:extLst>
          </p:cNvPr>
          <p:cNvSpPr txBox="1"/>
          <p:nvPr/>
        </p:nvSpPr>
        <p:spPr>
          <a:xfrm>
            <a:off x="300133" y="3692905"/>
            <a:ext cx="6440031" cy="1661993"/>
          </a:xfrm>
          <a:prstGeom prst="rect">
            <a:avLst/>
          </a:prstGeom>
          <a:noFill/>
        </p:spPr>
        <p:txBody>
          <a:bodyPr wrap="square" rtlCol="0">
            <a:spAutoFit/>
          </a:bodyPr>
          <a:lstStyle/>
          <a:p>
            <a:r>
              <a:rPr lang="en-US" sz="2400" b="1" dirty="0">
                <a:solidFill>
                  <a:schemeClr val="accent1"/>
                </a:solidFill>
              </a:rPr>
              <a:t>WEBINAR</a:t>
            </a:r>
            <a:r>
              <a:rPr lang="en-US" dirty="0"/>
              <a:t> 2023 – 1 h – available to the MIND4MACHINES Acceleration </a:t>
            </a:r>
            <a:r>
              <a:rPr lang="en-US" dirty="0" err="1"/>
              <a:t>Programme</a:t>
            </a:r>
            <a:r>
              <a:rPr lang="en-US" dirty="0"/>
              <a:t> intranet website [ </a:t>
            </a:r>
            <a:r>
              <a:rPr lang="en-US" i="1" dirty="0"/>
              <a:t>funding sources still available; funding opportunities NO, since it’s constantly changing</a:t>
            </a:r>
            <a:r>
              <a:rPr lang="en-US" dirty="0"/>
              <a:t>)</a:t>
            </a:r>
          </a:p>
          <a:p>
            <a:endParaRPr lang="en-US" dirty="0"/>
          </a:p>
          <a:p>
            <a:r>
              <a:rPr lang="en-US" dirty="0"/>
              <a:t>Upcoming MIND4MACHINES  </a:t>
            </a:r>
            <a:r>
              <a:rPr lang="en-US" sz="2400" b="1" dirty="0">
                <a:solidFill>
                  <a:schemeClr val="accent1"/>
                </a:solidFill>
              </a:rPr>
              <a:t>NEWSLETTER – </a:t>
            </a:r>
            <a:r>
              <a:rPr lang="en-US" dirty="0"/>
              <a:t>March 24</a:t>
            </a:r>
          </a:p>
        </p:txBody>
      </p:sp>
      <p:sp>
        <p:nvSpPr>
          <p:cNvPr id="5" name="TextBox 4">
            <a:extLst>
              <a:ext uri="{FF2B5EF4-FFF2-40B4-BE49-F238E27FC236}">
                <a16:creationId xmlns:a16="http://schemas.microsoft.com/office/drawing/2014/main" id="{C6C05DA6-77AF-E546-4184-13997F58A53E}"/>
              </a:ext>
            </a:extLst>
          </p:cNvPr>
          <p:cNvSpPr txBox="1"/>
          <p:nvPr/>
        </p:nvSpPr>
        <p:spPr>
          <a:xfrm>
            <a:off x="7421253" y="927099"/>
            <a:ext cx="4371680" cy="2031325"/>
          </a:xfrm>
          <a:prstGeom prst="rect">
            <a:avLst/>
          </a:prstGeom>
          <a:noFill/>
        </p:spPr>
        <p:txBody>
          <a:bodyPr wrap="square">
            <a:spAutoFit/>
          </a:bodyPr>
          <a:lstStyle/>
          <a:p>
            <a:r>
              <a:rPr lang="en-US" sz="1800" b="0" i="0" u="none" strike="noStrike" baseline="0" dirty="0">
                <a:latin typeface="CIDFont+F2"/>
              </a:rPr>
              <a:t>This session will facilitate understanding of the European funding system</a:t>
            </a:r>
          </a:p>
          <a:p>
            <a:r>
              <a:rPr lang="en-US" sz="1800" b="0" i="0" u="none" strike="noStrike" baseline="0" dirty="0">
                <a:latin typeface="CIDFont+F2"/>
              </a:rPr>
              <a:t>and will ease you the access to European funding, exploring the different</a:t>
            </a:r>
          </a:p>
          <a:p>
            <a:r>
              <a:rPr lang="en-US" sz="1800" b="0" i="0" u="none" strike="noStrike" baseline="0" dirty="0" err="1">
                <a:latin typeface="CIDFont+F2"/>
              </a:rPr>
              <a:t>programmes</a:t>
            </a:r>
            <a:r>
              <a:rPr lang="en-US" sz="1800" b="0" i="0" u="none" strike="noStrike" baseline="0" dirty="0">
                <a:latin typeface="CIDFont+F2"/>
              </a:rPr>
              <a:t> supporting </a:t>
            </a:r>
            <a:r>
              <a:rPr lang="en-US" sz="1800" b="0" i="0" u="none" strike="noStrike" baseline="0" dirty="0">
                <a:solidFill>
                  <a:schemeClr val="accent1"/>
                </a:solidFill>
                <a:latin typeface="CIDFont+F2"/>
              </a:rPr>
              <a:t>Industry 4.0 </a:t>
            </a:r>
            <a:r>
              <a:rPr lang="en-US" sz="1800" b="0" i="0" u="none" strike="noStrike" baseline="0" dirty="0">
                <a:latin typeface="CIDFont+F2"/>
              </a:rPr>
              <a:t>digital solutions, </a:t>
            </a:r>
            <a:r>
              <a:rPr lang="en-US" sz="1800" b="0" i="0" u="none" strike="noStrike" baseline="0" dirty="0">
                <a:solidFill>
                  <a:schemeClr val="accent1"/>
                </a:solidFill>
                <a:latin typeface="CIDFont+F2"/>
              </a:rPr>
              <a:t>manufacturing industry </a:t>
            </a:r>
            <a:r>
              <a:rPr lang="en-US" sz="1800" b="0" i="0" u="none" strike="noStrike" baseline="0" dirty="0">
                <a:latin typeface="CIDFont+F2"/>
              </a:rPr>
              <a:t>and </a:t>
            </a:r>
            <a:r>
              <a:rPr lang="en-US" sz="1800" b="0" i="0" u="none" strike="noStrike" baseline="0" dirty="0">
                <a:solidFill>
                  <a:schemeClr val="accent1"/>
                </a:solidFill>
                <a:latin typeface="CIDFont+F2"/>
              </a:rPr>
              <a:t>research, development and innovation</a:t>
            </a:r>
            <a:r>
              <a:rPr lang="en-US" sz="1800" b="0" i="0" u="none" strike="noStrike" baseline="0" dirty="0">
                <a:latin typeface="CIDFont+F2"/>
              </a:rPr>
              <a:t>.</a:t>
            </a:r>
            <a:endParaRPr lang="en-US" dirty="0"/>
          </a:p>
        </p:txBody>
      </p:sp>
    </p:spTree>
    <p:extLst>
      <p:ext uri="{BB962C8B-B14F-4D97-AF65-F5344CB8AC3E}">
        <p14:creationId xmlns:p14="http://schemas.microsoft.com/office/powerpoint/2010/main" val="437536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1C90E63-C3C0-71D2-BBAE-14D8963DC08E}"/>
              </a:ext>
            </a:extLst>
          </p:cNvPr>
          <p:cNvSpPr txBox="1"/>
          <p:nvPr/>
        </p:nvSpPr>
        <p:spPr>
          <a:xfrm>
            <a:off x="3293808" y="12744"/>
            <a:ext cx="6395300" cy="2462213"/>
          </a:xfrm>
          <a:prstGeom prst="rect">
            <a:avLst/>
          </a:prstGeom>
          <a:noFill/>
        </p:spPr>
        <p:txBody>
          <a:bodyPr wrap="square">
            <a:spAutoFit/>
          </a:bodyPr>
          <a:lstStyle/>
          <a:p>
            <a:pPr algn="l"/>
            <a:r>
              <a:rPr lang="en-US" sz="2800" b="0" i="0" u="none" strike="noStrike" baseline="0" dirty="0">
                <a:latin typeface="CIDFont+F3"/>
              </a:rPr>
              <a:t>Main topic addressed:</a:t>
            </a:r>
          </a:p>
          <a:p>
            <a:pPr marL="285750" indent="-285750">
              <a:buFont typeface="Wingdings" panose="05000000000000000000" pitchFamily="2" charset="2"/>
              <a:buChar char="Ø"/>
            </a:pPr>
            <a:r>
              <a:rPr lang="en-US" sz="1800" b="0" i="0" u="none" strike="noStrike" baseline="0" dirty="0">
                <a:latin typeface="CIDFont+F2"/>
              </a:rPr>
              <a:t>Main EU </a:t>
            </a:r>
            <a:r>
              <a:rPr lang="en-US" sz="1800" b="0" i="0" u="none" strike="noStrike" baseline="0" dirty="0" err="1">
                <a:latin typeface="CIDFont+F2"/>
              </a:rPr>
              <a:t>programmes</a:t>
            </a:r>
            <a:r>
              <a:rPr lang="en-US" sz="1800" b="0" i="0" u="none" strike="noStrike" baseline="0" dirty="0">
                <a:latin typeface="CIDFont+F2"/>
              </a:rPr>
              <a:t> - </a:t>
            </a:r>
            <a:r>
              <a:rPr lang="en-US" dirty="0">
                <a:latin typeface="CIDFont+F2"/>
              </a:rPr>
              <a:t>main sources for funding opportunities</a:t>
            </a:r>
          </a:p>
          <a:p>
            <a:pPr marL="285750" indent="-285750" algn="l">
              <a:buFont typeface="Wingdings" panose="05000000000000000000" pitchFamily="2" charset="2"/>
              <a:buChar char="Ø"/>
            </a:pPr>
            <a:r>
              <a:rPr lang="en-US" sz="1800" b="0" i="0" u="none" strike="noStrike" baseline="0" dirty="0">
                <a:latin typeface="CIDFont+F2"/>
              </a:rPr>
              <a:t>Main criteria to apply</a:t>
            </a:r>
          </a:p>
          <a:p>
            <a:pPr marL="285750" indent="-285750" algn="l">
              <a:buFont typeface="Wingdings" panose="05000000000000000000" pitchFamily="2" charset="2"/>
              <a:buChar char="Ø"/>
            </a:pPr>
            <a:r>
              <a:rPr lang="en-US" sz="1800" b="0" i="0" u="none" strike="noStrike" baseline="0" dirty="0">
                <a:latin typeface="CIDFont+F2"/>
              </a:rPr>
              <a:t>Facilitating project partnerships</a:t>
            </a:r>
          </a:p>
          <a:p>
            <a:endParaRPr lang="en-US" dirty="0">
              <a:latin typeface="CIDFont+F2"/>
            </a:endParaRPr>
          </a:p>
          <a:p>
            <a:r>
              <a:rPr lang="en-US" dirty="0">
                <a:latin typeface="CIDFont+F2"/>
              </a:rPr>
              <a:t>NEXT </a:t>
            </a:r>
            <a:r>
              <a:rPr lang="en-US" dirty="0">
                <a:solidFill>
                  <a:schemeClr val="accent1"/>
                </a:solidFill>
                <a:latin typeface="CIDFont+F2"/>
              </a:rPr>
              <a:t>M4M</a:t>
            </a:r>
            <a:r>
              <a:rPr lang="en-US" dirty="0">
                <a:latin typeface="CIDFont+F2"/>
              </a:rPr>
              <a:t> NEWSLETTER: </a:t>
            </a:r>
          </a:p>
          <a:p>
            <a:r>
              <a:rPr lang="en-US" dirty="0">
                <a:latin typeface="CIDFont+F2"/>
              </a:rPr>
              <a:t>Open &amp; forthcoming open calls</a:t>
            </a:r>
          </a:p>
          <a:p>
            <a:pPr algn="l"/>
            <a:endParaRPr lang="en-US" dirty="0"/>
          </a:p>
        </p:txBody>
      </p:sp>
      <p:sp>
        <p:nvSpPr>
          <p:cNvPr id="5" name="TextBox 4">
            <a:extLst>
              <a:ext uri="{FF2B5EF4-FFF2-40B4-BE49-F238E27FC236}">
                <a16:creationId xmlns:a16="http://schemas.microsoft.com/office/drawing/2014/main" id="{D60C9BF7-E0EC-B00D-08D3-3EDD8A7C35DD}"/>
              </a:ext>
            </a:extLst>
          </p:cNvPr>
          <p:cNvSpPr txBox="1"/>
          <p:nvPr/>
        </p:nvSpPr>
        <p:spPr>
          <a:xfrm>
            <a:off x="7629426" y="1723085"/>
            <a:ext cx="4562574" cy="1508105"/>
          </a:xfrm>
          <a:prstGeom prst="rect">
            <a:avLst/>
          </a:prstGeom>
          <a:noFill/>
        </p:spPr>
        <p:txBody>
          <a:bodyPr wrap="square">
            <a:spAutoFit/>
          </a:bodyPr>
          <a:lstStyle/>
          <a:p>
            <a:pPr algn="l"/>
            <a:r>
              <a:rPr lang="en-US" sz="2000" b="1" i="0" u="none" strike="noStrike" baseline="0" dirty="0">
                <a:latin typeface="CIDFont+F3"/>
              </a:rPr>
              <a:t>Target group:</a:t>
            </a:r>
          </a:p>
          <a:p>
            <a:pPr marL="285750" indent="-285750" algn="l">
              <a:buFont typeface="Wingdings" panose="05000000000000000000" pitchFamily="2" charset="2"/>
              <a:buChar char="ü"/>
            </a:pPr>
            <a:r>
              <a:rPr lang="en-US" sz="1800" b="0" i="0" u="none" strike="noStrike" baseline="0" dirty="0">
                <a:latin typeface="CIDFont+F2"/>
              </a:rPr>
              <a:t>SMEs and large companies acting as digital providers for Industry 4.0. solutions</a:t>
            </a:r>
          </a:p>
          <a:p>
            <a:pPr marL="285750" indent="-285750" algn="l">
              <a:buFont typeface="Wingdings" panose="05000000000000000000" pitchFamily="2" charset="2"/>
              <a:buChar char="ü"/>
            </a:pPr>
            <a:r>
              <a:rPr lang="en-US" sz="1800" b="0" i="0" u="none" strike="noStrike" baseline="0" dirty="0">
                <a:latin typeface="CIDFont+F2"/>
              </a:rPr>
              <a:t>SMEs from manufacturing industry</a:t>
            </a:r>
          </a:p>
          <a:p>
            <a:pPr marL="285750" indent="-285750" algn="l">
              <a:buFont typeface="Wingdings" panose="05000000000000000000" pitchFamily="2" charset="2"/>
              <a:buChar char="ü"/>
            </a:pPr>
            <a:r>
              <a:rPr lang="en-US" sz="1800" b="0" i="0" u="none" strike="noStrike" baseline="0" dirty="0">
                <a:latin typeface="CIDFont+F2"/>
              </a:rPr>
              <a:t>R&amp;D </a:t>
            </a:r>
            <a:r>
              <a:rPr lang="en-US" sz="1800" b="0" i="0" u="none" strike="noStrike" baseline="0" dirty="0" err="1">
                <a:latin typeface="CIDFont+F2"/>
              </a:rPr>
              <a:t>organisations</a:t>
            </a:r>
            <a:endParaRPr lang="en-US" dirty="0"/>
          </a:p>
        </p:txBody>
      </p:sp>
      <p:sp>
        <p:nvSpPr>
          <p:cNvPr id="6" name="Title 4">
            <a:extLst>
              <a:ext uri="{FF2B5EF4-FFF2-40B4-BE49-F238E27FC236}">
                <a16:creationId xmlns:a16="http://schemas.microsoft.com/office/drawing/2014/main" id="{ED5D61C0-5086-3EF7-A238-7918D2E00711}"/>
              </a:ext>
            </a:extLst>
          </p:cNvPr>
          <p:cNvSpPr txBox="1">
            <a:spLocks/>
          </p:cNvSpPr>
          <p:nvPr/>
        </p:nvSpPr>
        <p:spPr>
          <a:xfrm>
            <a:off x="850214" y="2177674"/>
            <a:ext cx="5641244" cy="139002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n-lt"/>
                <a:ea typeface="+mj-ea"/>
                <a:cs typeface="Times New Roman" panose="02020603050405020304" pitchFamily="18" charset="0"/>
              </a:defRPr>
            </a:lvl1pPr>
          </a:lstStyle>
          <a:p>
            <a:r>
              <a:rPr lang="en-US" sz="2800" b="1" dirty="0"/>
              <a:t>Main </a:t>
            </a:r>
            <a:r>
              <a:rPr lang="en-US" sz="2800" b="1" dirty="0" err="1"/>
              <a:t>programmes</a:t>
            </a:r>
            <a:r>
              <a:rPr lang="en-US" sz="2800" b="1" dirty="0"/>
              <a:t> financing:</a:t>
            </a:r>
          </a:p>
          <a:p>
            <a:pPr marL="457200" indent="-457200">
              <a:buFont typeface="Arial" panose="020B0604020202020204" pitchFamily="34" charset="0"/>
              <a:buChar char="•"/>
            </a:pPr>
            <a:r>
              <a:rPr lang="en-US" sz="2000" b="1" dirty="0"/>
              <a:t>Research &amp; development &amp; innovation</a:t>
            </a:r>
          </a:p>
          <a:p>
            <a:pPr marL="457200" indent="-457200">
              <a:buFont typeface="Arial" panose="020B0604020202020204" pitchFamily="34" charset="0"/>
              <a:buChar char="•"/>
            </a:pPr>
            <a:r>
              <a:rPr lang="en-US" sz="2000" b="1" dirty="0"/>
              <a:t>SME &amp; startup competitiveness</a:t>
            </a:r>
          </a:p>
          <a:p>
            <a:pPr marL="457200" indent="-457200">
              <a:buFont typeface="Arial" panose="020B0604020202020204" pitchFamily="34" charset="0"/>
              <a:buChar char="•"/>
            </a:pPr>
            <a:r>
              <a:rPr lang="en-US" sz="2000" b="1" dirty="0"/>
              <a:t>Collaboration &amp; knowledge transfer  </a:t>
            </a:r>
          </a:p>
          <a:p>
            <a:pPr marL="457200" indent="-457200">
              <a:buFont typeface="Arial" panose="020B0604020202020204" pitchFamily="34" charset="0"/>
              <a:buChar char="•"/>
            </a:pPr>
            <a:endParaRPr lang="en-US" sz="2000" b="1" dirty="0">
              <a:solidFill>
                <a:schemeClr val="accent1">
                  <a:lumMod val="75000"/>
                </a:schemeClr>
              </a:solidFill>
            </a:endParaRPr>
          </a:p>
        </p:txBody>
      </p:sp>
      <p:sp>
        <p:nvSpPr>
          <p:cNvPr id="7" name="Rectangle: Rounded Corners 6">
            <a:extLst>
              <a:ext uri="{FF2B5EF4-FFF2-40B4-BE49-F238E27FC236}">
                <a16:creationId xmlns:a16="http://schemas.microsoft.com/office/drawing/2014/main" id="{BF6C311B-123A-8124-242D-C3FC1C9FBD3E}"/>
              </a:ext>
            </a:extLst>
          </p:cNvPr>
          <p:cNvSpPr/>
          <p:nvPr/>
        </p:nvSpPr>
        <p:spPr>
          <a:xfrm>
            <a:off x="1574434" y="3783634"/>
            <a:ext cx="3894528" cy="1712505"/>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marL="285750" indent="-285750">
              <a:buFont typeface="Wingdings" panose="05000000000000000000" pitchFamily="2" charset="2"/>
              <a:buChar char="Ø"/>
            </a:pPr>
            <a:endParaRPr lang="en-US" sz="2400" dirty="0">
              <a:solidFill>
                <a:schemeClr val="bg1"/>
              </a:solidFill>
            </a:endParaRPr>
          </a:p>
          <a:p>
            <a:pPr marL="285750" indent="-285750">
              <a:buFont typeface="Wingdings" panose="05000000000000000000" pitchFamily="2" charset="2"/>
              <a:buChar char="Ø"/>
            </a:pPr>
            <a:r>
              <a:rPr lang="en-US" sz="2400" dirty="0">
                <a:solidFill>
                  <a:schemeClr val="bg1"/>
                </a:solidFill>
              </a:rPr>
              <a:t>HORIZON EUROPE</a:t>
            </a:r>
          </a:p>
          <a:p>
            <a:pPr marL="285750" indent="-285750">
              <a:buFont typeface="Wingdings" panose="05000000000000000000" pitchFamily="2" charset="2"/>
              <a:buChar char="Ø"/>
            </a:pPr>
            <a:r>
              <a:rPr lang="en-US" sz="2400" dirty="0">
                <a:solidFill>
                  <a:schemeClr val="bg1"/>
                </a:solidFill>
              </a:rPr>
              <a:t>SINGLE MARKET</a:t>
            </a:r>
          </a:p>
          <a:p>
            <a:pPr marL="285750" indent="-285750">
              <a:buFont typeface="Wingdings" panose="05000000000000000000" pitchFamily="2" charset="2"/>
              <a:buChar char="Ø"/>
            </a:pPr>
            <a:r>
              <a:rPr lang="en-US" sz="2400" dirty="0">
                <a:solidFill>
                  <a:schemeClr val="bg1"/>
                </a:solidFill>
              </a:rPr>
              <a:t>DIGITAL EUROPE</a:t>
            </a:r>
          </a:p>
          <a:p>
            <a:pPr marL="285750" indent="-285750">
              <a:buFont typeface="Wingdings" panose="05000000000000000000" pitchFamily="2" charset="2"/>
              <a:buChar char="Ø"/>
            </a:pPr>
            <a:r>
              <a:rPr lang="en-US" sz="2400" dirty="0">
                <a:solidFill>
                  <a:schemeClr val="bg1"/>
                </a:solidFill>
              </a:rPr>
              <a:t>INNOVATION FUND</a:t>
            </a:r>
          </a:p>
          <a:p>
            <a:endParaRPr lang="en-US" dirty="0">
              <a:solidFill>
                <a:schemeClr val="bg1"/>
              </a:solidFill>
            </a:endParaRPr>
          </a:p>
        </p:txBody>
      </p:sp>
      <p:sp>
        <p:nvSpPr>
          <p:cNvPr id="8" name="Arrow: Right 7">
            <a:extLst>
              <a:ext uri="{FF2B5EF4-FFF2-40B4-BE49-F238E27FC236}">
                <a16:creationId xmlns:a16="http://schemas.microsoft.com/office/drawing/2014/main" id="{274A5D81-EA66-2AA9-5D20-662317E39A69}"/>
              </a:ext>
            </a:extLst>
          </p:cNvPr>
          <p:cNvSpPr/>
          <p:nvPr/>
        </p:nvSpPr>
        <p:spPr>
          <a:xfrm>
            <a:off x="5468960" y="3844433"/>
            <a:ext cx="1585609" cy="56420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EC0B5414-4255-BFC3-506F-2DD7C6D4B44E}"/>
              </a:ext>
            </a:extLst>
          </p:cNvPr>
          <p:cNvSpPr/>
          <p:nvPr/>
        </p:nvSpPr>
        <p:spPr>
          <a:xfrm>
            <a:off x="5398852" y="4784660"/>
            <a:ext cx="1849384" cy="56420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260D5D1-CE69-C874-5A64-61276132E0D7}"/>
              </a:ext>
            </a:extLst>
          </p:cNvPr>
          <p:cNvSpPr/>
          <p:nvPr/>
        </p:nvSpPr>
        <p:spPr>
          <a:xfrm>
            <a:off x="7054569" y="3626812"/>
            <a:ext cx="3208111" cy="1044328"/>
          </a:xfrm>
          <a:prstGeom prst="ellipse">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sz="2400" b="1" dirty="0"/>
              <a:t>DIRECT CALLS</a:t>
            </a:r>
          </a:p>
        </p:txBody>
      </p:sp>
      <p:sp>
        <p:nvSpPr>
          <p:cNvPr id="11" name="Oval 10">
            <a:extLst>
              <a:ext uri="{FF2B5EF4-FFF2-40B4-BE49-F238E27FC236}">
                <a16:creationId xmlns:a16="http://schemas.microsoft.com/office/drawing/2014/main" id="{1DEA8F5F-50AC-B945-1A33-158AB8D2F231}"/>
              </a:ext>
            </a:extLst>
          </p:cNvPr>
          <p:cNvSpPr/>
          <p:nvPr/>
        </p:nvSpPr>
        <p:spPr>
          <a:xfrm>
            <a:off x="7248235" y="4710338"/>
            <a:ext cx="2926897" cy="785801"/>
          </a:xfrm>
          <a:prstGeom prst="ellipse">
            <a:avLst/>
          </a:prstGeom>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n-US" b="1" dirty="0"/>
              <a:t>CASCADE FUNDING *FSTP</a:t>
            </a:r>
          </a:p>
        </p:txBody>
      </p:sp>
    </p:spTree>
    <p:extLst>
      <p:ext uri="{BB962C8B-B14F-4D97-AF65-F5344CB8AC3E}">
        <p14:creationId xmlns:p14="http://schemas.microsoft.com/office/powerpoint/2010/main" val="167302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75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animBg="1"/>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E5F8E-9068-FB18-7B4D-B8FC4FDC4FB3}"/>
              </a:ext>
            </a:extLst>
          </p:cNvPr>
          <p:cNvSpPr>
            <a:spLocks noGrp="1"/>
          </p:cNvSpPr>
          <p:nvPr>
            <p:ph type="title"/>
          </p:nvPr>
        </p:nvSpPr>
        <p:spPr>
          <a:xfrm>
            <a:off x="4650563" y="483533"/>
            <a:ext cx="7851783" cy="1325563"/>
          </a:xfrm>
        </p:spPr>
        <p:txBody>
          <a:bodyPr/>
          <a:lstStyle/>
          <a:p>
            <a:r>
              <a:rPr lang="ro-RO" sz="2800" dirty="0" err="1">
                <a:solidFill>
                  <a:schemeClr val="tx1"/>
                </a:solidFill>
              </a:rPr>
              <a:t>Sources</a:t>
            </a:r>
            <a:r>
              <a:rPr lang="ro-RO" sz="2800" dirty="0">
                <a:solidFill>
                  <a:schemeClr val="tx1"/>
                </a:solidFill>
              </a:rPr>
              <a:t> </a:t>
            </a:r>
            <a:r>
              <a:rPr lang="ro-RO" sz="2800" dirty="0">
                <a:solidFill>
                  <a:schemeClr val="tx1"/>
                </a:solidFill>
                <a:hlinkClick r:id="rId2">
                  <a:extLst>
                    <a:ext uri="{A12FA001-AC4F-418D-AE19-62706E023703}">
                      <ahyp:hlinkClr xmlns:ahyp="http://schemas.microsoft.com/office/drawing/2018/hyperlinkcolor" val="tx"/>
                    </a:ext>
                  </a:extLst>
                </a:hlinkClick>
              </a:rPr>
              <a:t>–</a:t>
            </a:r>
            <a:r>
              <a:rPr lang="en-US" sz="2800" dirty="0">
                <a:solidFill>
                  <a:schemeClr val="tx1"/>
                </a:solidFill>
                <a:hlinkClick r:id="rId2">
                  <a:extLst>
                    <a:ext uri="{A12FA001-AC4F-418D-AE19-62706E023703}">
                      <ahyp:hlinkClr xmlns:ahyp="http://schemas.microsoft.com/office/drawing/2018/hyperlinkcolor" val="tx"/>
                    </a:ext>
                  </a:extLst>
                </a:hlinkClick>
              </a:rPr>
              <a:t> </a:t>
            </a:r>
            <a:r>
              <a:rPr lang="ro-RO" sz="1800" b="1" dirty="0">
                <a:solidFill>
                  <a:schemeClr val="tx1"/>
                </a:solidFill>
                <a:hlinkClick r:id="rId2">
                  <a:extLst>
                    <a:ext uri="{A12FA001-AC4F-418D-AE19-62706E023703}">
                      <ahyp:hlinkClr xmlns:ahyp="http://schemas.microsoft.com/office/drawing/2018/hyperlinkcolor" val="tx"/>
                    </a:ext>
                  </a:extLst>
                </a:hlinkClick>
              </a:rPr>
              <a:t>EU f</a:t>
            </a:r>
            <a:r>
              <a:rPr lang="en-US" sz="1800" b="1" dirty="0" err="1">
                <a:solidFill>
                  <a:schemeClr val="tx1"/>
                </a:solidFill>
                <a:hlinkClick r:id="rId2">
                  <a:extLst>
                    <a:ext uri="{A12FA001-AC4F-418D-AE19-62706E023703}">
                      <ahyp:hlinkClr xmlns:ahyp="http://schemas.microsoft.com/office/drawing/2018/hyperlinkcolor" val="tx"/>
                    </a:ext>
                  </a:extLst>
                </a:hlinkClick>
              </a:rPr>
              <a:t>unding</a:t>
            </a:r>
            <a:r>
              <a:rPr lang="en-US" sz="1800" b="1" dirty="0">
                <a:solidFill>
                  <a:schemeClr val="tx1"/>
                </a:solidFill>
                <a:hlinkClick r:id="rId2">
                  <a:extLst>
                    <a:ext uri="{A12FA001-AC4F-418D-AE19-62706E023703}">
                      <ahyp:hlinkClr xmlns:ahyp="http://schemas.microsoft.com/office/drawing/2018/hyperlinkcolor" val="tx"/>
                    </a:ext>
                  </a:extLst>
                </a:hlinkClick>
              </a:rPr>
              <a:t> &amp; tenders</a:t>
            </a:r>
            <a:r>
              <a:rPr lang="ro-RO" sz="1800" b="1" dirty="0">
                <a:solidFill>
                  <a:schemeClr val="tx1"/>
                </a:solidFill>
                <a:hlinkClick r:id="rId2">
                  <a:extLst>
                    <a:ext uri="{A12FA001-AC4F-418D-AE19-62706E023703}">
                      <ahyp:hlinkClr xmlns:ahyp="http://schemas.microsoft.com/office/drawing/2018/hyperlinkcolor" val="tx"/>
                    </a:ext>
                  </a:extLst>
                </a:hlinkClick>
              </a:rPr>
              <a:t> PORTAL</a:t>
            </a:r>
            <a:r>
              <a:rPr lang="en-US" sz="1800" b="1" dirty="0">
                <a:solidFill>
                  <a:schemeClr val="tx1"/>
                </a:solidFill>
                <a:hlinkClick r:id="rId2">
                  <a:extLst>
                    <a:ext uri="{A12FA001-AC4F-418D-AE19-62706E023703}">
                      <ahyp:hlinkClr xmlns:ahyp="http://schemas.microsoft.com/office/drawing/2018/hyperlinkcolor" val="tx"/>
                    </a:ext>
                  </a:extLst>
                </a:hlinkClick>
              </a:rPr>
              <a:t> </a:t>
            </a:r>
            <a:r>
              <a:rPr lang="en-US" sz="1800" dirty="0">
                <a:solidFill>
                  <a:schemeClr val="tx1"/>
                </a:solidFill>
                <a:hlinkClick r:id="rId2">
                  <a:extLst>
                    <a:ext uri="{A12FA001-AC4F-418D-AE19-62706E023703}">
                      <ahyp:hlinkClr xmlns:ahyp="http://schemas.microsoft.com/office/drawing/2018/hyperlinkcolor" val="tx"/>
                    </a:ext>
                  </a:extLst>
                </a:hlinkClick>
              </a:rPr>
              <a:t>(europa.eu)</a:t>
            </a:r>
            <a:br>
              <a:rPr lang="ro-RO" sz="1800" dirty="0">
                <a:solidFill>
                  <a:schemeClr val="tx1"/>
                </a:solidFill>
              </a:rPr>
            </a:br>
            <a:r>
              <a:rPr lang="ro-RO" sz="1800" i="1" dirty="0">
                <a:hlinkClick r:id="rId2"/>
              </a:rPr>
              <a:t>https://ec.europa.eu/info/funding-tenders/opportunities/portal/screen/home</a:t>
            </a:r>
            <a:br>
              <a:rPr lang="ro-RO" sz="1800" dirty="0"/>
            </a:br>
            <a:br>
              <a:rPr lang="en-US" sz="1800" dirty="0"/>
            </a:br>
            <a:endParaRPr lang="en-US" sz="1800" dirty="0"/>
          </a:p>
        </p:txBody>
      </p:sp>
      <p:pic>
        <p:nvPicPr>
          <p:cNvPr id="4" name="Picture 3">
            <a:extLst>
              <a:ext uri="{FF2B5EF4-FFF2-40B4-BE49-F238E27FC236}">
                <a16:creationId xmlns:a16="http://schemas.microsoft.com/office/drawing/2014/main" id="{2AEC65B0-3043-2F2C-9BAC-B0B25B9B999F}"/>
              </a:ext>
            </a:extLst>
          </p:cNvPr>
          <p:cNvPicPr>
            <a:picLocks noChangeAspect="1"/>
          </p:cNvPicPr>
          <p:nvPr/>
        </p:nvPicPr>
        <p:blipFill>
          <a:blip r:embed="rId3"/>
          <a:stretch>
            <a:fillRect/>
          </a:stretch>
        </p:blipFill>
        <p:spPr>
          <a:xfrm>
            <a:off x="0" y="1949734"/>
            <a:ext cx="8416413" cy="4939959"/>
          </a:xfrm>
          <a:prstGeom prst="rect">
            <a:avLst/>
          </a:prstGeom>
        </p:spPr>
      </p:pic>
      <p:sp>
        <p:nvSpPr>
          <p:cNvPr id="5" name="Title 4">
            <a:extLst>
              <a:ext uri="{FF2B5EF4-FFF2-40B4-BE49-F238E27FC236}">
                <a16:creationId xmlns:a16="http://schemas.microsoft.com/office/drawing/2014/main" id="{A2D5E930-E047-F087-7ECD-EFFF333A4D5F}"/>
              </a:ext>
            </a:extLst>
          </p:cNvPr>
          <p:cNvSpPr txBox="1">
            <a:spLocks/>
          </p:cNvSpPr>
          <p:nvPr/>
        </p:nvSpPr>
        <p:spPr>
          <a:xfrm>
            <a:off x="7728155" y="1196367"/>
            <a:ext cx="3384376" cy="7823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n-lt"/>
                <a:ea typeface="+mj-ea"/>
                <a:cs typeface="Times New Roman" panose="02020603050405020304" pitchFamily="18" charset="0"/>
              </a:defRPr>
            </a:lvl1pPr>
          </a:lstStyle>
          <a:p>
            <a:pPr algn="ctr"/>
            <a:r>
              <a:rPr lang="en-US" sz="2800" b="1" dirty="0"/>
              <a:t>EU </a:t>
            </a:r>
            <a:r>
              <a:rPr lang="en-US" sz="2800" b="1" dirty="0" err="1"/>
              <a:t>Programmes</a:t>
            </a:r>
            <a:r>
              <a:rPr lang="en-US" sz="2800" b="1" dirty="0"/>
              <a:t> </a:t>
            </a:r>
            <a:br>
              <a:rPr lang="en-US" sz="2800" b="1" dirty="0"/>
            </a:br>
            <a:r>
              <a:rPr lang="en-US" sz="2800" b="1" dirty="0"/>
              <a:t>2021-2027</a:t>
            </a:r>
          </a:p>
        </p:txBody>
      </p:sp>
      <p:sp>
        <p:nvSpPr>
          <p:cNvPr id="6" name="Title 4">
            <a:extLst>
              <a:ext uri="{FF2B5EF4-FFF2-40B4-BE49-F238E27FC236}">
                <a16:creationId xmlns:a16="http://schemas.microsoft.com/office/drawing/2014/main" id="{9DD1BBDB-4D99-F2C8-BBF1-976D40FFFF78}"/>
              </a:ext>
            </a:extLst>
          </p:cNvPr>
          <p:cNvSpPr txBox="1">
            <a:spLocks/>
          </p:cNvSpPr>
          <p:nvPr/>
        </p:nvSpPr>
        <p:spPr>
          <a:xfrm>
            <a:off x="8416413" y="5913231"/>
            <a:ext cx="3384376" cy="7823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n-lt"/>
                <a:ea typeface="+mj-ea"/>
                <a:cs typeface="Times New Roman" panose="02020603050405020304" pitchFamily="18" charset="0"/>
              </a:defRPr>
            </a:lvl1pPr>
          </a:lstStyle>
          <a:p>
            <a:pPr algn="ctr"/>
            <a:r>
              <a:rPr lang="en-US" sz="2000" b="1" dirty="0"/>
              <a:t>+ Partner search feature </a:t>
            </a:r>
          </a:p>
          <a:p>
            <a:pPr algn="ctr"/>
            <a:r>
              <a:rPr lang="en-US" sz="2000" dirty="0"/>
              <a:t>for each call</a:t>
            </a:r>
          </a:p>
        </p:txBody>
      </p:sp>
      <p:sp>
        <p:nvSpPr>
          <p:cNvPr id="3" name="Oval 2">
            <a:extLst>
              <a:ext uri="{FF2B5EF4-FFF2-40B4-BE49-F238E27FC236}">
                <a16:creationId xmlns:a16="http://schemas.microsoft.com/office/drawing/2014/main" id="{69D4B160-505B-E80B-95B4-2D53A0114ACF}"/>
              </a:ext>
            </a:extLst>
          </p:cNvPr>
          <p:cNvSpPr/>
          <p:nvPr/>
        </p:nvSpPr>
        <p:spPr>
          <a:xfrm>
            <a:off x="2588543" y="4269397"/>
            <a:ext cx="1619663" cy="992221"/>
          </a:xfrm>
          <a:prstGeom prst="ellipse">
            <a:avLst/>
          </a:prstGeom>
          <a:noFill/>
          <a:ln w="22225">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8" name="Oval 7">
            <a:extLst>
              <a:ext uri="{FF2B5EF4-FFF2-40B4-BE49-F238E27FC236}">
                <a16:creationId xmlns:a16="http://schemas.microsoft.com/office/drawing/2014/main" id="{7B777ABA-07DA-9C8C-D1AF-FA258E6D3AE7}"/>
              </a:ext>
            </a:extLst>
          </p:cNvPr>
          <p:cNvSpPr/>
          <p:nvPr/>
        </p:nvSpPr>
        <p:spPr>
          <a:xfrm>
            <a:off x="4208206" y="4269396"/>
            <a:ext cx="1288026" cy="872875"/>
          </a:xfrm>
          <a:prstGeom prst="ellipse">
            <a:avLst/>
          </a:prstGeom>
          <a:noFill/>
          <a:ln w="22225">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0" name="Oval 9">
            <a:extLst>
              <a:ext uri="{FF2B5EF4-FFF2-40B4-BE49-F238E27FC236}">
                <a16:creationId xmlns:a16="http://schemas.microsoft.com/office/drawing/2014/main" id="{EBBF06DB-CA59-5381-4821-236812707A4B}"/>
              </a:ext>
            </a:extLst>
          </p:cNvPr>
          <p:cNvSpPr/>
          <p:nvPr/>
        </p:nvSpPr>
        <p:spPr>
          <a:xfrm>
            <a:off x="1" y="4269398"/>
            <a:ext cx="1130710" cy="872874"/>
          </a:xfrm>
          <a:prstGeom prst="ellipse">
            <a:avLst/>
          </a:prstGeom>
          <a:noFill/>
          <a:ln w="22225">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1" name="Oval 10">
            <a:extLst>
              <a:ext uri="{FF2B5EF4-FFF2-40B4-BE49-F238E27FC236}">
                <a16:creationId xmlns:a16="http://schemas.microsoft.com/office/drawing/2014/main" id="{6FDEB0D0-E0A5-1674-358B-342D5B8D83E3}"/>
              </a:ext>
            </a:extLst>
          </p:cNvPr>
          <p:cNvSpPr/>
          <p:nvPr/>
        </p:nvSpPr>
        <p:spPr>
          <a:xfrm>
            <a:off x="1322439" y="2588603"/>
            <a:ext cx="1440425" cy="825650"/>
          </a:xfrm>
          <a:prstGeom prst="ellipse">
            <a:avLst/>
          </a:prstGeom>
          <a:noFill/>
          <a:ln w="22225">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Tree>
    <p:extLst>
      <p:ext uri="{BB962C8B-B14F-4D97-AF65-F5344CB8AC3E}">
        <p14:creationId xmlns:p14="http://schemas.microsoft.com/office/powerpoint/2010/main" val="2301336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250" fill="hold"/>
                                        <p:tgtEl>
                                          <p:spTgt spid="8"/>
                                        </p:tgtEl>
                                        <p:attrNameLst>
                                          <p:attrName>ppt_w</p:attrName>
                                        </p:attrNameLst>
                                      </p:cBhvr>
                                      <p:tavLst>
                                        <p:tav tm="0">
                                          <p:val>
                                            <p:fltVal val="0"/>
                                          </p:val>
                                        </p:tav>
                                        <p:tav tm="100000">
                                          <p:val>
                                            <p:strVal val="#ppt_w"/>
                                          </p:val>
                                        </p:tav>
                                      </p:tavLst>
                                    </p:anim>
                                    <p:anim calcmode="lin" valueType="num">
                                      <p:cBhvr>
                                        <p:cTn id="13" dur="1250" fill="hold"/>
                                        <p:tgtEl>
                                          <p:spTgt spid="8"/>
                                        </p:tgtEl>
                                        <p:attrNameLst>
                                          <p:attrName>ppt_h</p:attrName>
                                        </p:attrNameLst>
                                      </p:cBhvr>
                                      <p:tavLst>
                                        <p:tav tm="0">
                                          <p:val>
                                            <p:fltVal val="0"/>
                                          </p:val>
                                        </p:tav>
                                        <p:tav tm="100000">
                                          <p:val>
                                            <p:strVal val="#ppt_h"/>
                                          </p:val>
                                        </p:tav>
                                      </p:tavLst>
                                    </p:anim>
                                    <p:animEffect transition="in" filter="fade">
                                      <p:cBhvr>
                                        <p:cTn id="14" dur="125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0" grpId="0"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0322818-D624-61B4-1F45-42693EA73D5B}"/>
              </a:ext>
            </a:extLst>
          </p:cNvPr>
          <p:cNvSpPr>
            <a:spLocks noGrp="1"/>
          </p:cNvSpPr>
          <p:nvPr>
            <p:ph type="body" idx="1"/>
          </p:nvPr>
        </p:nvSpPr>
        <p:spPr>
          <a:xfrm>
            <a:off x="738187" y="1259693"/>
            <a:ext cx="5157787" cy="823912"/>
          </a:xfrm>
        </p:spPr>
        <p:txBody>
          <a:bodyPr/>
          <a:lstStyle/>
          <a:p>
            <a:endParaRPr lang="en-US" dirty="0"/>
          </a:p>
        </p:txBody>
      </p:sp>
      <p:sp>
        <p:nvSpPr>
          <p:cNvPr id="3" name="Marcador de contenido 2">
            <a:extLst>
              <a:ext uri="{FF2B5EF4-FFF2-40B4-BE49-F238E27FC236}">
                <a16:creationId xmlns:a16="http://schemas.microsoft.com/office/drawing/2014/main" id="{440AECA1-16B3-905E-AAFD-14687447165E}"/>
              </a:ext>
            </a:extLst>
          </p:cNvPr>
          <p:cNvSpPr>
            <a:spLocks noGrp="1"/>
          </p:cNvSpPr>
          <p:nvPr>
            <p:ph sz="half" idx="2"/>
          </p:nvPr>
        </p:nvSpPr>
        <p:spPr/>
        <p:txBody>
          <a:bodyPr/>
          <a:lstStyle/>
          <a:p>
            <a:endParaRPr lang="en-US" dirty="0"/>
          </a:p>
        </p:txBody>
      </p:sp>
      <p:sp>
        <p:nvSpPr>
          <p:cNvPr id="4" name="Marcador de texto 3">
            <a:extLst>
              <a:ext uri="{FF2B5EF4-FFF2-40B4-BE49-F238E27FC236}">
                <a16:creationId xmlns:a16="http://schemas.microsoft.com/office/drawing/2014/main" id="{6FBDFBF0-853F-283B-7E47-2BDCD13A5939}"/>
              </a:ext>
            </a:extLst>
          </p:cNvPr>
          <p:cNvSpPr>
            <a:spLocks noGrp="1"/>
          </p:cNvSpPr>
          <p:nvPr>
            <p:ph type="body" sz="quarter" idx="3"/>
          </p:nvPr>
        </p:nvSpPr>
        <p:spPr>
          <a:xfrm>
            <a:off x="6070600" y="1259693"/>
            <a:ext cx="5183188" cy="823912"/>
          </a:xfrm>
        </p:spPr>
        <p:txBody>
          <a:bodyPr/>
          <a:lstStyle/>
          <a:p>
            <a:endParaRPr lang="en-US"/>
          </a:p>
        </p:txBody>
      </p:sp>
      <p:sp>
        <p:nvSpPr>
          <p:cNvPr id="5" name="Marcador de contenido 4">
            <a:extLst>
              <a:ext uri="{FF2B5EF4-FFF2-40B4-BE49-F238E27FC236}">
                <a16:creationId xmlns:a16="http://schemas.microsoft.com/office/drawing/2014/main" id="{24F49EC0-8E41-6C9E-8C15-9C7CA37A0B07}"/>
              </a:ext>
            </a:extLst>
          </p:cNvPr>
          <p:cNvSpPr>
            <a:spLocks noGrp="1"/>
          </p:cNvSpPr>
          <p:nvPr>
            <p:ph sz="quarter" idx="4"/>
          </p:nvPr>
        </p:nvSpPr>
        <p:spPr/>
        <p:txBody>
          <a:bodyPr/>
          <a:lstStyle/>
          <a:p>
            <a:endParaRPr lang="en-US"/>
          </a:p>
        </p:txBody>
      </p:sp>
      <p:sp>
        <p:nvSpPr>
          <p:cNvPr id="6" name="CuadroTexto 5">
            <a:extLst>
              <a:ext uri="{FF2B5EF4-FFF2-40B4-BE49-F238E27FC236}">
                <a16:creationId xmlns:a16="http://schemas.microsoft.com/office/drawing/2014/main" id="{69EF1CF0-7AE7-FB17-677C-37568CC63896}"/>
              </a:ext>
            </a:extLst>
          </p:cNvPr>
          <p:cNvSpPr txBox="1"/>
          <p:nvPr/>
        </p:nvSpPr>
        <p:spPr>
          <a:xfrm flipH="1">
            <a:off x="2769830" y="354099"/>
            <a:ext cx="8973934" cy="646331"/>
          </a:xfrm>
          <a:prstGeom prst="rect">
            <a:avLst/>
          </a:prstGeom>
          <a:noFill/>
        </p:spPr>
        <p:txBody>
          <a:bodyPr wrap="square" rtlCol="0">
            <a:spAutoFit/>
          </a:bodyPr>
          <a:lstStyle/>
          <a:p>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HORIZON EUROPE – </a:t>
            </a:r>
            <a:r>
              <a:rPr lang="en-US" sz="2000" dirty="0">
                <a:solidFill>
                  <a:srgbClr val="2E4F9B"/>
                </a:solidFill>
                <a:latin typeface="Open Sans" panose="020B0606030504020204" pitchFamily="34" charset="0"/>
                <a:ea typeface="Open Sans" panose="020B0606030504020204" pitchFamily="34" charset="0"/>
                <a:cs typeface="Open Sans" panose="020B0606030504020204" pitchFamily="34" charset="0"/>
              </a:rPr>
              <a:t>Research, Development &amp; Innovation </a:t>
            </a:r>
          </a:p>
        </p:txBody>
      </p:sp>
      <p:pic>
        <p:nvPicPr>
          <p:cNvPr id="8" name="Picture 7">
            <a:extLst>
              <a:ext uri="{FF2B5EF4-FFF2-40B4-BE49-F238E27FC236}">
                <a16:creationId xmlns:a16="http://schemas.microsoft.com/office/drawing/2014/main" id="{2CC0DD8B-F05F-8451-6A33-5BDF7BB0531C}"/>
              </a:ext>
            </a:extLst>
          </p:cNvPr>
          <p:cNvPicPr>
            <a:picLocks noChangeAspect="1"/>
          </p:cNvPicPr>
          <p:nvPr/>
        </p:nvPicPr>
        <p:blipFill rotWithShape="1">
          <a:blip r:embed="rId2"/>
          <a:srcRect l="13775" t="29927" r="24013" b="5201"/>
          <a:stretch/>
        </p:blipFill>
        <p:spPr>
          <a:xfrm>
            <a:off x="0" y="1108165"/>
            <a:ext cx="11487705" cy="6236430"/>
          </a:xfrm>
          <a:prstGeom prst="rect">
            <a:avLst/>
          </a:prstGeom>
        </p:spPr>
      </p:pic>
      <p:sp>
        <p:nvSpPr>
          <p:cNvPr id="9" name="Oval 8">
            <a:extLst>
              <a:ext uri="{FF2B5EF4-FFF2-40B4-BE49-F238E27FC236}">
                <a16:creationId xmlns:a16="http://schemas.microsoft.com/office/drawing/2014/main" id="{E4B0EF01-07F0-8465-D9A4-D9D5A57018CD}"/>
              </a:ext>
            </a:extLst>
          </p:cNvPr>
          <p:cNvSpPr/>
          <p:nvPr/>
        </p:nvSpPr>
        <p:spPr>
          <a:xfrm>
            <a:off x="4478782" y="1942329"/>
            <a:ext cx="2645546" cy="3655978"/>
          </a:xfrm>
          <a:prstGeom prst="ellipse">
            <a:avLst/>
          </a:prstGeom>
          <a:noFill/>
          <a:ln w="22225">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7" name="Oval 6">
            <a:extLst>
              <a:ext uri="{FF2B5EF4-FFF2-40B4-BE49-F238E27FC236}">
                <a16:creationId xmlns:a16="http://schemas.microsoft.com/office/drawing/2014/main" id="{E9DB6349-CB95-DB85-CAFD-FA29FCFCFCAB}"/>
              </a:ext>
            </a:extLst>
          </p:cNvPr>
          <p:cNvSpPr/>
          <p:nvPr/>
        </p:nvSpPr>
        <p:spPr>
          <a:xfrm>
            <a:off x="7124328" y="2617801"/>
            <a:ext cx="2337616" cy="2980506"/>
          </a:xfrm>
          <a:prstGeom prst="ellipse">
            <a:avLst/>
          </a:prstGeom>
          <a:noFill/>
          <a:ln w="22225">
            <a:solidFill>
              <a:srgbClr val="0070C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1"/>
              </a:solidFill>
            </a:endParaRPr>
          </a:p>
        </p:txBody>
      </p:sp>
      <p:sp>
        <p:nvSpPr>
          <p:cNvPr id="11" name="Oval 10">
            <a:extLst>
              <a:ext uri="{FF2B5EF4-FFF2-40B4-BE49-F238E27FC236}">
                <a16:creationId xmlns:a16="http://schemas.microsoft.com/office/drawing/2014/main" id="{3041786D-796D-B487-A581-A900DCFE9650}"/>
              </a:ext>
            </a:extLst>
          </p:cNvPr>
          <p:cNvSpPr/>
          <p:nvPr/>
        </p:nvSpPr>
        <p:spPr>
          <a:xfrm>
            <a:off x="2010635" y="5365689"/>
            <a:ext cx="3641149" cy="1138212"/>
          </a:xfrm>
          <a:prstGeom prst="ellipse">
            <a:avLst/>
          </a:prstGeom>
          <a:noFill/>
          <a:ln w="22225">
            <a:solidFill>
              <a:srgbClr val="0070C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accent1"/>
              </a:solidFill>
            </a:endParaRPr>
          </a:p>
        </p:txBody>
      </p:sp>
    </p:spTree>
    <p:extLst>
      <p:ext uri="{BB962C8B-B14F-4D97-AF65-F5344CB8AC3E}">
        <p14:creationId xmlns:p14="http://schemas.microsoft.com/office/powerpoint/2010/main" val="1849524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5B504CA-3037-2938-990A-E63239B221D1}"/>
              </a:ext>
            </a:extLst>
          </p:cNvPr>
          <p:cNvSpPr>
            <a:spLocks noGrp="1"/>
          </p:cNvSpPr>
          <p:nvPr>
            <p:ph type="body" idx="1"/>
          </p:nvPr>
        </p:nvSpPr>
        <p:spPr/>
        <p:txBody>
          <a:bodyPr/>
          <a:lstStyle/>
          <a:p>
            <a:endParaRPr lang="en-US"/>
          </a:p>
        </p:txBody>
      </p:sp>
      <p:sp>
        <p:nvSpPr>
          <p:cNvPr id="3" name="Content Placeholder 2">
            <a:extLst>
              <a:ext uri="{FF2B5EF4-FFF2-40B4-BE49-F238E27FC236}">
                <a16:creationId xmlns:a16="http://schemas.microsoft.com/office/drawing/2014/main" id="{6C276390-BD5E-D568-5CE9-BF685AC3C6CD}"/>
              </a:ext>
            </a:extLst>
          </p:cNvPr>
          <p:cNvSpPr>
            <a:spLocks noGrp="1"/>
          </p:cNvSpPr>
          <p:nvPr>
            <p:ph sz="half" idx="2"/>
          </p:nvPr>
        </p:nvSpPr>
        <p:spPr/>
        <p:txBody>
          <a:bodyPr/>
          <a:lstStyle/>
          <a:p>
            <a:endParaRPr lang="en-US"/>
          </a:p>
        </p:txBody>
      </p:sp>
      <p:sp>
        <p:nvSpPr>
          <p:cNvPr id="4" name="Text Placeholder 3">
            <a:extLst>
              <a:ext uri="{FF2B5EF4-FFF2-40B4-BE49-F238E27FC236}">
                <a16:creationId xmlns:a16="http://schemas.microsoft.com/office/drawing/2014/main" id="{44C64BB7-67C2-B8B5-51EC-48275235C5A5}"/>
              </a:ext>
            </a:extLst>
          </p:cNvPr>
          <p:cNvSpPr>
            <a:spLocks noGrp="1"/>
          </p:cNvSpPr>
          <p:nvPr>
            <p:ph type="body" sz="quarter" idx="3"/>
          </p:nvPr>
        </p:nvSpPr>
        <p:spPr/>
        <p:txBody>
          <a:bodyPr/>
          <a:lstStyle/>
          <a:p>
            <a:endParaRPr lang="en-US"/>
          </a:p>
        </p:txBody>
      </p:sp>
      <p:sp>
        <p:nvSpPr>
          <p:cNvPr id="5" name="Content Placeholder 4">
            <a:extLst>
              <a:ext uri="{FF2B5EF4-FFF2-40B4-BE49-F238E27FC236}">
                <a16:creationId xmlns:a16="http://schemas.microsoft.com/office/drawing/2014/main" id="{642A19F7-A145-AA67-CD35-B3491A8BFB50}"/>
              </a:ext>
            </a:extLst>
          </p:cNvPr>
          <p:cNvSpPr>
            <a:spLocks noGrp="1"/>
          </p:cNvSpPr>
          <p:nvPr>
            <p:ph sz="quarter" idx="4"/>
          </p:nvPr>
        </p:nvSpPr>
        <p:spPr/>
        <p:txBody>
          <a:bodyPr/>
          <a:lstStyle/>
          <a:p>
            <a:endParaRPr lang="en-US"/>
          </a:p>
        </p:txBody>
      </p:sp>
      <p:pic>
        <p:nvPicPr>
          <p:cNvPr id="6" name="Picture 5">
            <a:extLst>
              <a:ext uri="{FF2B5EF4-FFF2-40B4-BE49-F238E27FC236}">
                <a16:creationId xmlns:a16="http://schemas.microsoft.com/office/drawing/2014/main" id="{2AB6DE28-0A84-0740-7019-01A8BDE966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8716" y="1084916"/>
            <a:ext cx="11274518" cy="5738730"/>
          </a:xfrm>
          <a:prstGeom prst="rect">
            <a:avLst/>
          </a:prstGeom>
        </p:spPr>
      </p:pic>
      <p:sp>
        <p:nvSpPr>
          <p:cNvPr id="7" name="Oval 6">
            <a:extLst>
              <a:ext uri="{FF2B5EF4-FFF2-40B4-BE49-F238E27FC236}">
                <a16:creationId xmlns:a16="http://schemas.microsoft.com/office/drawing/2014/main" id="{7E085C8C-711C-0C7B-052B-D8546A0D22CA}"/>
              </a:ext>
            </a:extLst>
          </p:cNvPr>
          <p:cNvSpPr/>
          <p:nvPr/>
        </p:nvSpPr>
        <p:spPr>
          <a:xfrm>
            <a:off x="5450540" y="1128046"/>
            <a:ext cx="2384613" cy="5695600"/>
          </a:xfrm>
          <a:prstGeom prst="ellipse">
            <a:avLst/>
          </a:prstGeom>
          <a:noFill/>
          <a:ln w="22225">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9" name="Oval 8">
            <a:extLst>
              <a:ext uri="{FF2B5EF4-FFF2-40B4-BE49-F238E27FC236}">
                <a16:creationId xmlns:a16="http://schemas.microsoft.com/office/drawing/2014/main" id="{3B4C6634-35C8-AE65-39D5-A7078E9A7B14}"/>
              </a:ext>
            </a:extLst>
          </p:cNvPr>
          <p:cNvSpPr/>
          <p:nvPr/>
        </p:nvSpPr>
        <p:spPr>
          <a:xfrm>
            <a:off x="3876465" y="3429000"/>
            <a:ext cx="2019510" cy="2424766"/>
          </a:xfrm>
          <a:prstGeom prst="ellipse">
            <a:avLst/>
          </a:prstGeom>
          <a:noFill/>
          <a:ln w="22225">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Tree>
    <p:extLst>
      <p:ext uri="{BB962C8B-B14F-4D97-AF65-F5344CB8AC3E}">
        <p14:creationId xmlns:p14="http://schemas.microsoft.com/office/powerpoint/2010/main" val="3719988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250" fill="hold"/>
                                        <p:tgtEl>
                                          <p:spTgt spid="7"/>
                                        </p:tgtEl>
                                        <p:attrNameLst>
                                          <p:attrName>ppt_w</p:attrName>
                                        </p:attrNameLst>
                                      </p:cBhvr>
                                      <p:tavLst>
                                        <p:tav tm="0">
                                          <p:val>
                                            <p:fltVal val="0"/>
                                          </p:val>
                                        </p:tav>
                                        <p:tav tm="100000">
                                          <p:val>
                                            <p:strVal val="#ppt_w"/>
                                          </p:val>
                                        </p:tav>
                                      </p:tavLst>
                                    </p:anim>
                                    <p:anim calcmode="lin" valueType="num">
                                      <p:cBhvr>
                                        <p:cTn id="8" dur="1250" fill="hold"/>
                                        <p:tgtEl>
                                          <p:spTgt spid="7"/>
                                        </p:tgtEl>
                                        <p:attrNameLst>
                                          <p:attrName>ppt_h</p:attrName>
                                        </p:attrNameLst>
                                      </p:cBhvr>
                                      <p:tavLst>
                                        <p:tav tm="0">
                                          <p:val>
                                            <p:fltVal val="0"/>
                                          </p:val>
                                        </p:tav>
                                        <p:tav tm="100000">
                                          <p:val>
                                            <p:strVal val="#ppt_h"/>
                                          </p:val>
                                        </p:tav>
                                      </p:tavLst>
                                    </p:anim>
                                    <p:animEffect transition="in" filter="fade">
                                      <p:cBhvr>
                                        <p:cTn id="9" dur="125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1250" fill="hold"/>
                                        <p:tgtEl>
                                          <p:spTgt spid="9"/>
                                        </p:tgtEl>
                                        <p:attrNameLst>
                                          <p:attrName>ppt_w</p:attrName>
                                        </p:attrNameLst>
                                      </p:cBhvr>
                                      <p:tavLst>
                                        <p:tav tm="0">
                                          <p:val>
                                            <p:fltVal val="0"/>
                                          </p:val>
                                        </p:tav>
                                        <p:tav tm="100000">
                                          <p:val>
                                            <p:strVal val="#ppt_w"/>
                                          </p:val>
                                        </p:tav>
                                      </p:tavLst>
                                    </p:anim>
                                    <p:anim calcmode="lin" valueType="num">
                                      <p:cBhvr>
                                        <p:cTn id="15" dur="1250" fill="hold"/>
                                        <p:tgtEl>
                                          <p:spTgt spid="9"/>
                                        </p:tgtEl>
                                        <p:attrNameLst>
                                          <p:attrName>ppt_h</p:attrName>
                                        </p:attrNameLst>
                                      </p:cBhvr>
                                      <p:tavLst>
                                        <p:tav tm="0">
                                          <p:val>
                                            <p:fltVal val="0"/>
                                          </p:val>
                                        </p:tav>
                                        <p:tav tm="100000">
                                          <p:val>
                                            <p:strVal val="#ppt_h"/>
                                          </p:val>
                                        </p:tav>
                                      </p:tavLst>
                                    </p:anim>
                                    <p:animEffect transition="in" filter="fade">
                                      <p:cBhvr>
                                        <p:cTn id="16" dur="12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8FE222F-D570-C2C3-C003-A3E0DFB44027}"/>
              </a:ext>
            </a:extLst>
          </p:cNvPr>
          <p:cNvSpPr>
            <a:spLocks noGrp="1"/>
          </p:cNvSpPr>
          <p:nvPr>
            <p:ph type="body" sz="quarter" idx="3"/>
          </p:nvPr>
        </p:nvSpPr>
        <p:spPr/>
        <p:txBody>
          <a:bodyPr/>
          <a:lstStyle/>
          <a:p>
            <a:endParaRPr lang="en-US"/>
          </a:p>
        </p:txBody>
      </p:sp>
      <p:pic>
        <p:nvPicPr>
          <p:cNvPr id="6" name="Picture 5">
            <a:extLst>
              <a:ext uri="{FF2B5EF4-FFF2-40B4-BE49-F238E27FC236}">
                <a16:creationId xmlns:a16="http://schemas.microsoft.com/office/drawing/2014/main" id="{6AF7EE0C-97B3-26B6-2FA7-704FA9B566A5}"/>
              </a:ext>
            </a:extLst>
          </p:cNvPr>
          <p:cNvPicPr>
            <a:picLocks noChangeAspect="1"/>
          </p:cNvPicPr>
          <p:nvPr/>
        </p:nvPicPr>
        <p:blipFill>
          <a:blip r:embed="rId2"/>
          <a:stretch>
            <a:fillRect/>
          </a:stretch>
        </p:blipFill>
        <p:spPr>
          <a:xfrm>
            <a:off x="2572871" y="1094609"/>
            <a:ext cx="8292516" cy="4668781"/>
          </a:xfrm>
          <a:prstGeom prst="rect">
            <a:avLst/>
          </a:prstGeom>
        </p:spPr>
      </p:pic>
      <p:sp>
        <p:nvSpPr>
          <p:cNvPr id="2" name="CuadroTexto 5">
            <a:extLst>
              <a:ext uri="{FF2B5EF4-FFF2-40B4-BE49-F238E27FC236}">
                <a16:creationId xmlns:a16="http://schemas.microsoft.com/office/drawing/2014/main" id="{C37F7BE9-8617-D93A-9DC4-8C76713E1377}"/>
              </a:ext>
            </a:extLst>
          </p:cNvPr>
          <p:cNvSpPr txBox="1"/>
          <p:nvPr/>
        </p:nvSpPr>
        <p:spPr>
          <a:xfrm flipH="1">
            <a:off x="2769830" y="354099"/>
            <a:ext cx="8973934" cy="646331"/>
          </a:xfrm>
          <a:prstGeom prst="rect">
            <a:avLst/>
          </a:prstGeom>
          <a:noFill/>
        </p:spPr>
        <p:txBody>
          <a:bodyPr wrap="square" rtlCol="0">
            <a:spAutoFit/>
          </a:bodyPr>
          <a:lstStyle/>
          <a:p>
            <a:r>
              <a:rPr lang="en-US" sz="3600" dirty="0">
                <a:solidFill>
                  <a:srgbClr val="2E4F9B"/>
                </a:solidFill>
                <a:latin typeface="Open Sans" panose="020B0606030504020204" pitchFamily="34" charset="0"/>
                <a:ea typeface="Open Sans" panose="020B0606030504020204" pitchFamily="34" charset="0"/>
                <a:cs typeface="Open Sans" panose="020B0606030504020204" pitchFamily="34" charset="0"/>
              </a:rPr>
              <a:t>CALLS LEGEND - </a:t>
            </a:r>
            <a:r>
              <a:rPr lang="en-US" sz="2800" dirty="0">
                <a:solidFill>
                  <a:srgbClr val="2E4F9B"/>
                </a:solidFill>
                <a:latin typeface="Open Sans" panose="020B0606030504020204" pitchFamily="34" charset="0"/>
                <a:ea typeface="Open Sans" panose="020B0606030504020204" pitchFamily="34" charset="0"/>
                <a:cs typeface="Open Sans" panose="020B0606030504020204" pitchFamily="34" charset="0"/>
              </a:rPr>
              <a:t>RDI maturity  </a:t>
            </a:r>
          </a:p>
        </p:txBody>
      </p:sp>
      <p:sp>
        <p:nvSpPr>
          <p:cNvPr id="3" name="TextBox 2">
            <a:extLst>
              <a:ext uri="{FF2B5EF4-FFF2-40B4-BE49-F238E27FC236}">
                <a16:creationId xmlns:a16="http://schemas.microsoft.com/office/drawing/2014/main" id="{4C341610-A033-30DB-EE98-7BB9A0729595}"/>
              </a:ext>
            </a:extLst>
          </p:cNvPr>
          <p:cNvSpPr txBox="1"/>
          <p:nvPr/>
        </p:nvSpPr>
        <p:spPr>
          <a:xfrm>
            <a:off x="806824" y="1510118"/>
            <a:ext cx="1604174" cy="830997"/>
          </a:xfrm>
          <a:prstGeom prst="rect">
            <a:avLst/>
          </a:prstGeom>
          <a:noFill/>
        </p:spPr>
        <p:txBody>
          <a:bodyPr wrap="square" rtlCol="0">
            <a:spAutoFit/>
          </a:bodyPr>
          <a:lstStyle/>
          <a:p>
            <a:r>
              <a:rPr lang="ro-RO" sz="4800" b="1" dirty="0">
                <a:solidFill>
                  <a:srgbClr val="005FA9"/>
                </a:solidFill>
              </a:rPr>
              <a:t>RIA</a:t>
            </a:r>
            <a:endParaRPr lang="en-US" sz="4800" b="1" dirty="0">
              <a:solidFill>
                <a:srgbClr val="005FA9"/>
              </a:solidFill>
            </a:endParaRPr>
          </a:p>
        </p:txBody>
      </p:sp>
      <p:sp>
        <p:nvSpPr>
          <p:cNvPr id="7" name="TextBox 6">
            <a:extLst>
              <a:ext uri="{FF2B5EF4-FFF2-40B4-BE49-F238E27FC236}">
                <a16:creationId xmlns:a16="http://schemas.microsoft.com/office/drawing/2014/main" id="{C0F60DBF-4458-1544-3470-1B14CF209CB7}"/>
              </a:ext>
            </a:extLst>
          </p:cNvPr>
          <p:cNvSpPr txBox="1"/>
          <p:nvPr/>
        </p:nvSpPr>
        <p:spPr>
          <a:xfrm>
            <a:off x="846298" y="2818965"/>
            <a:ext cx="1604174" cy="830997"/>
          </a:xfrm>
          <a:prstGeom prst="rect">
            <a:avLst/>
          </a:prstGeom>
          <a:noFill/>
        </p:spPr>
        <p:txBody>
          <a:bodyPr wrap="square" rtlCol="0">
            <a:spAutoFit/>
          </a:bodyPr>
          <a:lstStyle/>
          <a:p>
            <a:r>
              <a:rPr lang="ro-RO" sz="4800" b="1" dirty="0">
                <a:solidFill>
                  <a:srgbClr val="005FA9"/>
                </a:solidFill>
              </a:rPr>
              <a:t>IA</a:t>
            </a:r>
            <a:endParaRPr lang="en-US" sz="4800" b="1" dirty="0">
              <a:solidFill>
                <a:srgbClr val="005FA9"/>
              </a:solidFill>
            </a:endParaRPr>
          </a:p>
        </p:txBody>
      </p:sp>
      <p:sp>
        <p:nvSpPr>
          <p:cNvPr id="8" name="TextBox 7">
            <a:extLst>
              <a:ext uri="{FF2B5EF4-FFF2-40B4-BE49-F238E27FC236}">
                <a16:creationId xmlns:a16="http://schemas.microsoft.com/office/drawing/2014/main" id="{52016104-2655-33C7-6F85-F9932CA50DF9}"/>
              </a:ext>
            </a:extLst>
          </p:cNvPr>
          <p:cNvSpPr txBox="1"/>
          <p:nvPr/>
        </p:nvSpPr>
        <p:spPr>
          <a:xfrm>
            <a:off x="846298" y="4199530"/>
            <a:ext cx="1604174" cy="830997"/>
          </a:xfrm>
          <a:prstGeom prst="rect">
            <a:avLst/>
          </a:prstGeom>
          <a:noFill/>
        </p:spPr>
        <p:txBody>
          <a:bodyPr wrap="square" rtlCol="0">
            <a:spAutoFit/>
          </a:bodyPr>
          <a:lstStyle/>
          <a:p>
            <a:r>
              <a:rPr lang="en-US" sz="4800" b="1" dirty="0">
                <a:solidFill>
                  <a:srgbClr val="005FA9"/>
                </a:solidFill>
              </a:rPr>
              <a:t>CSA</a:t>
            </a:r>
          </a:p>
        </p:txBody>
      </p:sp>
    </p:spTree>
    <p:extLst>
      <p:ext uri="{BB962C8B-B14F-4D97-AF65-F5344CB8AC3E}">
        <p14:creationId xmlns:p14="http://schemas.microsoft.com/office/powerpoint/2010/main" val="395038307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D5BE7454ADDA6B4B94E0BAA34360867C" ma:contentTypeVersion="19" ma:contentTypeDescription="Ein neues Dokument erstellen." ma:contentTypeScope="" ma:versionID="0d5b0ff2d13b6add7bf078277e52a619">
  <xsd:schema xmlns:xsd="http://www.w3.org/2001/XMLSchema" xmlns:xs="http://www.w3.org/2001/XMLSchema" xmlns:p="http://schemas.microsoft.com/office/2006/metadata/properties" xmlns:ns2="eedb258c-c0e1-48ef-bd4c-9588c1e27b74" xmlns:ns3="bf237ad7-a292-4ce7-8036-221e81b6adcc" targetNamespace="http://schemas.microsoft.com/office/2006/metadata/properties" ma:root="true" ma:fieldsID="971c8cdbed16116b37472dec99facee0" ns2:_="" ns3:_="">
    <xsd:import namespace="eedb258c-c0e1-48ef-bd4c-9588c1e27b74"/>
    <xsd:import namespace="bf237ad7-a292-4ce7-8036-221e81b6adc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3:SharedWithUsers" minOccurs="0"/>
                <xsd:element ref="ns3:SharedWithDetails" minOccurs="0"/>
                <xsd:element ref="ns2:lcf76f155ced4ddcb4097134ff3c332f" minOccurs="0"/>
                <xsd:element ref="ns3:TaxCatchAll" minOccurs="0"/>
                <xsd:element ref="ns2:Completed"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db258c-c0e1-48ef-bd4c-9588c1e27b7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ildmarkierungen" ma:readOnly="false" ma:fieldId="{5cf76f15-5ced-4ddc-b409-7134ff3c332f}" ma:taxonomyMulti="true" ma:sspId="2bba4d59-cd92-439d-8ac2-317147f220d5" ma:termSetId="09814cd3-568e-fe90-9814-8d621ff8fb84" ma:anchorId="fba54fb3-c3e1-fe81-a776-ca4b69148c4d" ma:open="true" ma:isKeyword="false">
      <xsd:complexType>
        <xsd:sequence>
          <xsd:element ref="pc:Terms" minOccurs="0" maxOccurs="1"/>
        </xsd:sequence>
      </xsd:complexType>
    </xsd:element>
    <xsd:element name="Completed" ma:index="23" nillable="true" ma:displayName="Completed" ma:default="1" ma:format="Dropdown" ma:internalName="Completed">
      <xsd:simpleType>
        <xsd:restriction base="dms:Boolean"/>
      </xsd:simpleType>
    </xsd:element>
    <xsd:element name="MediaServiceLocation" ma:index="24" nillable="true" ma:displayName="Location" ma:indexed="true" ma:internalName="MediaServiceLocation" ma:readOnly="true">
      <xsd:simpleType>
        <xsd:restriction base="dms:Text"/>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f237ad7-a292-4ce7-8036-221e81b6adcc" elementFormDefault="qualified">
    <xsd:import namespace="http://schemas.microsoft.com/office/2006/documentManagement/types"/>
    <xsd:import namespace="http://schemas.microsoft.com/office/infopath/2007/PartnerControls"/>
    <xsd:element name="SharedWithUsers" ma:index="18"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Freigegeben für - Details" ma:internalName="SharedWithDetails" ma:readOnly="true">
      <xsd:simpleType>
        <xsd:restriction base="dms:Note">
          <xsd:maxLength value="255"/>
        </xsd:restriction>
      </xsd:simpleType>
    </xsd:element>
    <xsd:element name="TaxCatchAll" ma:index="22" nillable="true" ma:displayName="Taxonomy Catch All Column" ma:hidden="true" ma:list="{b3a41f42-7ed0-4f87-9dc8-67a491df3905}" ma:internalName="TaxCatchAll" ma:showField="CatchAllData" ma:web="bf237ad7-a292-4ce7-8036-221e81b6ad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edb258c-c0e1-48ef-bd4c-9588c1e27b74">
      <Terms xmlns="http://schemas.microsoft.com/office/infopath/2007/PartnerControls"/>
    </lcf76f155ced4ddcb4097134ff3c332f>
    <TaxCatchAll xmlns="bf237ad7-a292-4ce7-8036-221e81b6adcc" xsi:nil="true"/>
    <Completed xmlns="eedb258c-c0e1-48ef-bd4c-9588c1e27b74">true</Completed>
  </documentManagement>
</p:properties>
</file>

<file path=customXml/itemProps1.xml><?xml version="1.0" encoding="utf-8"?>
<ds:datastoreItem xmlns:ds="http://schemas.openxmlformats.org/officeDocument/2006/customXml" ds:itemID="{650FB8DB-B4ED-4D79-A9DC-04BC69F75E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db258c-c0e1-48ef-bd4c-9588c1e27b74"/>
    <ds:schemaRef ds:uri="bf237ad7-a292-4ce7-8036-221e81b6ad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06FA3A5-6A69-4996-BFA6-E72F7C2C8E1A}">
  <ds:schemaRefs>
    <ds:schemaRef ds:uri="http://schemas.microsoft.com/sharepoint/v3/contenttype/forms"/>
  </ds:schemaRefs>
</ds:datastoreItem>
</file>

<file path=customXml/itemProps3.xml><?xml version="1.0" encoding="utf-8"?>
<ds:datastoreItem xmlns:ds="http://schemas.openxmlformats.org/officeDocument/2006/customXml" ds:itemID="{7F130F32-EC4B-48F9-8810-EAC469C09FB1}">
  <ds:schemaRefs>
    <ds:schemaRef ds:uri="bf237ad7-a292-4ce7-8036-221e81b6adcc"/>
    <ds:schemaRef ds:uri="eedb258c-c0e1-48ef-bd4c-9588c1e27b74"/>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285</TotalTime>
  <Words>2508</Words>
  <Application>Microsoft Office PowerPoint</Application>
  <PresentationFormat>Widescreen</PresentationFormat>
  <Paragraphs>316</Paragraphs>
  <Slides>31</Slides>
  <Notes>0</Notes>
  <HiddenSlides>0</HiddenSlides>
  <MMClips>0</MMClips>
  <ScaleCrop>false</ScaleCrop>
  <HeadingPairs>
    <vt:vector size="4" baseType="variant">
      <vt:variant>
        <vt:lpstr>Theme</vt:lpstr>
      </vt:variant>
      <vt:variant>
        <vt:i4>2</vt:i4>
      </vt:variant>
      <vt:variant>
        <vt:lpstr>Slide Titles</vt:lpstr>
      </vt:variant>
      <vt:variant>
        <vt:i4>31</vt:i4>
      </vt:variant>
    </vt:vector>
  </HeadingPairs>
  <TitlesOfParts>
    <vt:vector size="33" baseType="lpstr">
      <vt:lpstr>Tema de Office</vt:lpstr>
      <vt:lpstr>Diseño personalizado</vt:lpstr>
      <vt:lpstr>PowerPoint Presentation</vt:lpstr>
      <vt:lpstr>PowerPoint Presentation</vt:lpstr>
      <vt:lpstr>PowerPoint Presentation</vt:lpstr>
      <vt:lpstr>PowerPoint Presentation</vt:lpstr>
      <vt:lpstr>PowerPoint Presentation</vt:lpstr>
      <vt:lpstr>Sources – EU funding &amp; tenders PORTAL (europa.eu) https://ec.europa.eu/info/funding-tenders/opportunities/portal/screen/home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Yaneiza Méndez</dc:creator>
  <cp:lastModifiedBy>IOANA DRAGOȘ</cp:lastModifiedBy>
  <cp:revision>32</cp:revision>
  <dcterms:created xsi:type="dcterms:W3CDTF">2022-11-07T15:46:19Z</dcterms:created>
  <dcterms:modified xsi:type="dcterms:W3CDTF">2024-03-12T16:30:37Z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0x010100D5BE7454ADDA6B4B94E0BAA34360867C</vt:lpwstr>
  </property>
  <property fmtid="{D5CDD505-2E9C-101B-9397-08002B2CF9AE}" pid="3" name="MediaServiceImageTags">
    <vt:lpwstr/>
  </property>
</Properties>
</file>